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Montserrat Semi-Bold" charset="1" panose="00000700000000000000"/>
      <p:regular r:id="rId20"/>
    </p:embeddedFont>
    <p:embeddedFont>
      <p:font typeface="Montserrat Ultra-Bold" charset="1" panose="00000900000000000000"/>
      <p:regular r:id="rId21"/>
    </p:embeddedFont>
    <p:embeddedFont>
      <p:font typeface="Montserrat" charset="1" panose="00000500000000000000"/>
      <p:regular r:id="rId22"/>
    </p:embeddedFont>
    <p:embeddedFont>
      <p:font typeface="Montserrat Bold" charset="1" panose="00000800000000000000"/>
      <p:regular r:id="rId23"/>
    </p:embeddedFont>
    <p:embeddedFont>
      <p:font typeface="Montserrat Medium" charset="1" panose="000006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PKNjS2Vs.mp4>
</file>

<file path=ppt/media/VAGPPQ0_y9w.mp4>
</file>

<file path=ppt/media/VAGPPWZLAfw.mp4>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VAGPKNjS2Vs.mp4" Type="http://schemas.openxmlformats.org/officeDocument/2006/relationships/video"/><Relationship Id="rId4" Target="../media/VAGPKNjS2Vs.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21.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 Id="rId4" Target="../media/image6.jpeg" Type="http://schemas.openxmlformats.org/officeDocument/2006/relationships/image"/><Relationship Id="rId5" Target="../media/VAGPPQ0_y9w.mp4" Type="http://schemas.openxmlformats.org/officeDocument/2006/relationships/video"/><Relationship Id="rId6" Target="../media/VAGPPQ0_y9w.mp4" Type="http://schemas.microsoft.com/office/2007/relationships/media"/></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jpeg" Type="http://schemas.openxmlformats.org/officeDocument/2006/relationships/image"/><Relationship Id="rId5" Target="../media/image9.jpeg" Type="http://schemas.openxmlformats.org/officeDocument/2006/relationships/image"/><Relationship Id="rId6" Target="../media/image10.jpeg" Type="http://schemas.openxmlformats.org/officeDocument/2006/relationships/image"/><Relationship Id="rId7"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GPPWZLAfw.mp4" Type="http://schemas.openxmlformats.org/officeDocument/2006/relationships/video"/><Relationship Id="rId4" Target="../media/VAGPPWZLAfw.mp4" Type="http://schemas.microsoft.com/office/2007/relationships/media"/></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 Id="rId4" Target="../media/image13.jpeg" Type="http://schemas.openxmlformats.org/officeDocument/2006/relationships/image"/><Relationship Id="rId5" Target="../media/image14.jpeg" Type="http://schemas.openxmlformats.org/officeDocument/2006/relationships/image"/><Relationship Id="rId6" Target="../media/image1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jpeg" Type="http://schemas.openxmlformats.org/officeDocument/2006/relationships/image"/><Relationship Id="rId4" Target="../media/image16.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true" rot="0">
            <a:off x="12907507" y="5301095"/>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grpSp>
        <p:nvGrpSpPr>
          <p:cNvPr name="Group 4" id="4"/>
          <p:cNvGrpSpPr/>
          <p:nvPr/>
        </p:nvGrpSpPr>
        <p:grpSpPr>
          <a:xfrm rot="10310479">
            <a:off x="14991300" y="3224070"/>
            <a:ext cx="2229637" cy="2229637"/>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7" id="7"/>
          <p:cNvGrpSpPr/>
          <p:nvPr/>
        </p:nvGrpSpPr>
        <p:grpSpPr>
          <a:xfrm rot="0">
            <a:off x="17367864" y="1100865"/>
            <a:ext cx="399158" cy="63290"/>
            <a:chOff x="0" y="0"/>
            <a:chExt cx="105128" cy="16669"/>
          </a:xfrm>
        </p:grpSpPr>
        <p:sp>
          <p:nvSpPr>
            <p:cNvPr name="Freeform 8" id="8"/>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9" id="9"/>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10" id="10"/>
          <p:cNvGrpSpPr/>
          <p:nvPr/>
        </p:nvGrpSpPr>
        <p:grpSpPr>
          <a:xfrm rot="0">
            <a:off x="17367864" y="1243254"/>
            <a:ext cx="399158" cy="63290"/>
            <a:chOff x="0" y="0"/>
            <a:chExt cx="105128" cy="16669"/>
          </a:xfrm>
        </p:grpSpPr>
        <p:sp>
          <p:nvSpPr>
            <p:cNvPr name="Freeform 11" id="11"/>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13" id="1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4" id="14"/>
          <p:cNvSpPr txBox="true"/>
          <p:nvPr/>
        </p:nvSpPr>
        <p:spPr>
          <a:xfrm rot="0">
            <a:off x="10266219" y="4845592"/>
            <a:ext cx="6662639" cy="1343891"/>
          </a:xfrm>
          <a:prstGeom prst="rect">
            <a:avLst/>
          </a:prstGeom>
        </p:spPr>
        <p:txBody>
          <a:bodyPr anchor="t" rtlCol="false" tIns="0" lIns="0" bIns="0" rIns="0">
            <a:spAutoFit/>
          </a:bodyPr>
          <a:lstStyle/>
          <a:p>
            <a:pPr algn="ctr">
              <a:lnSpc>
                <a:spcPts val="9709"/>
              </a:lnSpc>
            </a:pPr>
            <a:r>
              <a:rPr lang="en-US" sz="10910">
                <a:solidFill>
                  <a:srgbClr val="3E67C8"/>
                </a:solidFill>
                <a:latin typeface="Montserrat Semi-Bold"/>
                <a:ea typeface="Montserrat Semi-Bold"/>
                <a:cs typeface="Montserrat Semi-Bold"/>
                <a:sym typeface="Montserrat Semi-Bold"/>
              </a:rPr>
              <a:t>Guardian</a:t>
            </a:r>
          </a:p>
        </p:txBody>
      </p:sp>
      <p:sp>
        <p:nvSpPr>
          <p:cNvPr name="TextBox 15" id="15"/>
          <p:cNvSpPr txBox="true"/>
          <p:nvPr/>
        </p:nvSpPr>
        <p:spPr>
          <a:xfrm rot="0">
            <a:off x="10012879" y="2991479"/>
            <a:ext cx="6662639" cy="1388211"/>
          </a:xfrm>
          <a:prstGeom prst="rect">
            <a:avLst/>
          </a:prstGeom>
        </p:spPr>
        <p:txBody>
          <a:bodyPr anchor="t" rtlCol="false" tIns="0" lIns="0" bIns="0" rIns="0">
            <a:spAutoFit/>
          </a:bodyPr>
          <a:lstStyle/>
          <a:p>
            <a:pPr algn="ctr">
              <a:lnSpc>
                <a:spcPts val="10065"/>
              </a:lnSpc>
            </a:pPr>
            <a:r>
              <a:rPr lang="en-US" sz="11309">
                <a:solidFill>
                  <a:srgbClr val="3E67C8"/>
                </a:solidFill>
                <a:latin typeface="Montserrat Ultra-Bold"/>
                <a:ea typeface="Montserrat Ultra-Bold"/>
                <a:cs typeface="Montserrat Ultra-Bold"/>
                <a:sym typeface="Montserrat Ultra-Bold"/>
              </a:rPr>
              <a:t>Aqua</a:t>
            </a:r>
          </a:p>
        </p:txBody>
      </p:sp>
      <p:sp>
        <p:nvSpPr>
          <p:cNvPr name="TextBox 16" id="16"/>
          <p:cNvSpPr txBox="true"/>
          <p:nvPr/>
        </p:nvSpPr>
        <p:spPr>
          <a:xfrm rot="0">
            <a:off x="10724457" y="6675558"/>
            <a:ext cx="5746163" cy="2954181"/>
          </a:xfrm>
          <a:prstGeom prst="rect">
            <a:avLst/>
          </a:prstGeom>
        </p:spPr>
        <p:txBody>
          <a:bodyPr anchor="t" rtlCol="false" tIns="0" lIns="0" bIns="0" rIns="0">
            <a:spAutoFit/>
          </a:bodyPr>
          <a:lstStyle/>
          <a:p>
            <a:pPr algn="ctr">
              <a:lnSpc>
                <a:spcPts val="2931"/>
              </a:lnSpc>
            </a:pPr>
            <a:r>
              <a:rPr lang="en-US" sz="2326">
                <a:solidFill>
                  <a:srgbClr val="3E67C8"/>
                </a:solidFill>
                <a:latin typeface="Montserrat"/>
                <a:ea typeface="Montserrat"/>
                <a:cs typeface="Montserrat"/>
                <a:sym typeface="Montserrat"/>
              </a:rPr>
              <a:t>Adi Nahmias  315260505</a:t>
            </a:r>
          </a:p>
          <a:p>
            <a:pPr algn="ctr">
              <a:lnSpc>
                <a:spcPts val="2931"/>
              </a:lnSpc>
            </a:pPr>
            <a:r>
              <a:rPr lang="en-US" sz="2326">
                <a:solidFill>
                  <a:srgbClr val="3E67C8"/>
                </a:solidFill>
                <a:latin typeface="Montserrat"/>
                <a:ea typeface="Montserrat"/>
                <a:cs typeface="Montserrat"/>
                <a:sym typeface="Montserrat"/>
              </a:rPr>
              <a:t>Matan Adar  209321553</a:t>
            </a:r>
          </a:p>
          <a:p>
            <a:pPr algn="ctr">
              <a:lnSpc>
                <a:spcPts val="2931"/>
              </a:lnSpc>
            </a:pPr>
            <a:r>
              <a:rPr lang="en-US" sz="2326">
                <a:solidFill>
                  <a:srgbClr val="3E67C8"/>
                </a:solidFill>
                <a:latin typeface="Montserrat"/>
                <a:ea typeface="Montserrat"/>
                <a:cs typeface="Montserrat"/>
                <a:sym typeface="Montserrat"/>
              </a:rPr>
              <a:t>Hod Wyszkin 322401605</a:t>
            </a:r>
          </a:p>
          <a:p>
            <a:pPr algn="ctr">
              <a:lnSpc>
                <a:spcPts val="2931"/>
              </a:lnSpc>
            </a:pPr>
          </a:p>
          <a:p>
            <a:pPr algn="ctr">
              <a:lnSpc>
                <a:spcPts val="2931"/>
              </a:lnSpc>
            </a:pPr>
          </a:p>
          <a:p>
            <a:pPr algn="ctr">
              <a:lnSpc>
                <a:spcPts val="2931"/>
              </a:lnSpc>
            </a:pPr>
            <a:r>
              <a:rPr lang="en-US" sz="2326">
                <a:solidFill>
                  <a:srgbClr val="3E67C8"/>
                </a:solidFill>
                <a:latin typeface="Montserrat Bold"/>
                <a:ea typeface="Montserrat Bold"/>
                <a:cs typeface="Montserrat Bold"/>
                <a:sym typeface="Montserrat Bold"/>
              </a:rPr>
              <a:t>Project Advisor:</a:t>
            </a:r>
          </a:p>
          <a:p>
            <a:pPr algn="ctr">
              <a:lnSpc>
                <a:spcPts val="2931"/>
              </a:lnSpc>
            </a:pPr>
            <a:r>
              <a:rPr lang="en-US" sz="2326">
                <a:solidFill>
                  <a:srgbClr val="3E67C8"/>
                </a:solidFill>
                <a:latin typeface="Montserrat Bold"/>
                <a:ea typeface="Montserrat Bold"/>
                <a:cs typeface="Montserrat Bold"/>
                <a:sym typeface="Montserrat Bold"/>
              </a:rPr>
              <a:t>Dr. Arel David Segal-Halevi</a:t>
            </a:r>
          </a:p>
          <a:p>
            <a:pPr algn="l">
              <a:lnSpc>
                <a:spcPts val="2805"/>
              </a:lnSpc>
            </a:pPr>
          </a:p>
        </p:txBody>
      </p:sp>
      <p:sp>
        <p:nvSpPr>
          <p:cNvPr name="Freeform 17" id="17"/>
          <p:cNvSpPr/>
          <p:nvPr/>
        </p:nvSpPr>
        <p:spPr>
          <a:xfrm flipH="false" flipV="false" rot="0">
            <a:off x="695325" y="3518897"/>
            <a:ext cx="8984179" cy="5046569"/>
          </a:xfrm>
          <a:custGeom>
            <a:avLst/>
            <a:gdLst/>
            <a:ahLst/>
            <a:cxnLst/>
            <a:rect r="r" b="b" t="t" l="l"/>
            <a:pathLst>
              <a:path h="5046569" w="8984179">
                <a:moveTo>
                  <a:pt x="0" y="0"/>
                </a:moveTo>
                <a:lnTo>
                  <a:pt x="8984179" y="0"/>
                </a:lnTo>
                <a:lnTo>
                  <a:pt x="8984179" y="5046569"/>
                </a:lnTo>
                <a:lnTo>
                  <a:pt x="0" y="5046569"/>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4" id="4"/>
          <p:cNvSpPr txBox="true"/>
          <p:nvPr/>
        </p:nvSpPr>
        <p:spPr>
          <a:xfrm rot="0">
            <a:off x="-135912" y="2208112"/>
            <a:ext cx="9422787" cy="29353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Impressions from the Doctor</a:t>
            </a:r>
          </a:p>
          <a:p>
            <a:pPr algn="ctr">
              <a:lnSpc>
                <a:spcPts val="7574"/>
              </a:lnSpc>
            </a:pPr>
          </a:p>
        </p:txBody>
      </p:sp>
      <p:sp>
        <p:nvSpPr>
          <p:cNvPr name="TextBox 5" id="5"/>
          <p:cNvSpPr txBox="true"/>
          <p:nvPr/>
        </p:nvSpPr>
        <p:spPr>
          <a:xfrm rot="0">
            <a:off x="367624" y="5124450"/>
            <a:ext cx="8415715" cy="2424162"/>
          </a:xfrm>
          <a:prstGeom prst="rect">
            <a:avLst/>
          </a:prstGeom>
        </p:spPr>
        <p:txBody>
          <a:bodyPr anchor="t" rtlCol="false" tIns="0" lIns="0" bIns="0" rIns="0">
            <a:spAutoFit/>
          </a:bodyPr>
          <a:lstStyle/>
          <a:p>
            <a:pPr algn="ctr">
              <a:lnSpc>
                <a:spcPts val="3884"/>
              </a:lnSpc>
            </a:pPr>
            <a:r>
              <a:rPr lang="en-US" sz="3083">
                <a:solidFill>
                  <a:srgbClr val="3E67C8"/>
                </a:solidFill>
                <a:latin typeface="Montserrat"/>
                <a:ea typeface="Montserrat"/>
                <a:cs typeface="Montserrat"/>
                <a:sym typeface="Montserrat"/>
              </a:rPr>
              <a:t>Dr. Shay was pleased with the ability to adjust the game dynamically, and estimated that the patients' performance improves and so does the motivation to succeed.</a:t>
            </a:r>
          </a:p>
        </p:txBody>
      </p:sp>
      <p:sp>
        <p:nvSpPr>
          <p:cNvPr name="Freeform 6" id="6"/>
          <p:cNvSpPr/>
          <p:nvPr/>
        </p:nvSpPr>
        <p:spPr>
          <a:xfrm flipH="false" flipV="false" rot="0">
            <a:off x="9286875" y="4364077"/>
            <a:ext cx="8375752" cy="4687630"/>
          </a:xfrm>
          <a:custGeom>
            <a:avLst/>
            <a:gdLst/>
            <a:ahLst/>
            <a:cxnLst/>
            <a:rect r="r" b="b" t="t" l="l"/>
            <a:pathLst>
              <a:path h="4687630" w="8375752">
                <a:moveTo>
                  <a:pt x="0" y="0"/>
                </a:moveTo>
                <a:lnTo>
                  <a:pt x="8375752" y="0"/>
                </a:lnTo>
                <a:lnTo>
                  <a:pt x="8375752" y="4687630"/>
                </a:lnTo>
                <a:lnTo>
                  <a:pt x="0" y="4687630"/>
                </a:lnTo>
                <a:lnTo>
                  <a:pt x="0" y="0"/>
                </a:lnTo>
                <a:close/>
              </a:path>
            </a:pathLst>
          </a:custGeom>
          <a:blipFill>
            <a:blip r:embed="rId3"/>
            <a:stretch>
              <a:fillRect l="-24366" t="-28117" r="-22545" b="-19538"/>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4" id="4"/>
          <p:cNvGrpSpPr/>
          <p:nvPr/>
        </p:nvGrpSpPr>
        <p:grpSpPr>
          <a:xfrm rot="0">
            <a:off x="9440401" y="2440949"/>
            <a:ext cx="407555" cy="407555"/>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7" id="7"/>
          <p:cNvGrpSpPr/>
          <p:nvPr/>
        </p:nvGrpSpPr>
        <p:grpSpPr>
          <a:xfrm rot="0">
            <a:off x="10099988" y="2344387"/>
            <a:ext cx="9141541" cy="600679"/>
            <a:chOff x="0" y="0"/>
            <a:chExt cx="2407649" cy="158203"/>
          </a:xfrm>
        </p:grpSpPr>
        <p:sp>
          <p:nvSpPr>
            <p:cNvPr name="Freeform 8" id="8"/>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9" id="9"/>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grpSp>
        <p:nvGrpSpPr>
          <p:cNvPr name="Group 10" id="10"/>
          <p:cNvGrpSpPr/>
          <p:nvPr/>
        </p:nvGrpSpPr>
        <p:grpSpPr>
          <a:xfrm rot="0">
            <a:off x="9440401" y="5017187"/>
            <a:ext cx="407555" cy="40755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3" id="13"/>
          <p:cNvGrpSpPr/>
          <p:nvPr/>
        </p:nvGrpSpPr>
        <p:grpSpPr>
          <a:xfrm rot="0">
            <a:off x="10099988" y="4920625"/>
            <a:ext cx="8518157" cy="600679"/>
            <a:chOff x="0" y="0"/>
            <a:chExt cx="2243465" cy="158203"/>
          </a:xfrm>
        </p:grpSpPr>
        <p:sp>
          <p:nvSpPr>
            <p:cNvPr name="Freeform 14" id="14"/>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5" id="15"/>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grpSp>
        <p:nvGrpSpPr>
          <p:cNvPr name="Group 16" id="16"/>
          <p:cNvGrpSpPr/>
          <p:nvPr/>
        </p:nvGrpSpPr>
        <p:grpSpPr>
          <a:xfrm rot="0">
            <a:off x="10099988" y="7386393"/>
            <a:ext cx="8518157" cy="600679"/>
            <a:chOff x="0" y="0"/>
            <a:chExt cx="2243465" cy="158203"/>
          </a:xfrm>
        </p:grpSpPr>
        <p:sp>
          <p:nvSpPr>
            <p:cNvPr name="Freeform 17" id="17"/>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8" id="18"/>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grpSp>
        <p:nvGrpSpPr>
          <p:cNvPr name="Group 19" id="19"/>
          <p:cNvGrpSpPr/>
          <p:nvPr/>
        </p:nvGrpSpPr>
        <p:grpSpPr>
          <a:xfrm rot="0">
            <a:off x="9440401" y="7456002"/>
            <a:ext cx="407555" cy="407555"/>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1" id="21"/>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2" id="22"/>
          <p:cNvSpPr/>
          <p:nvPr/>
        </p:nvSpPr>
        <p:spPr>
          <a:xfrm flipH="false" flipV="false" rot="0">
            <a:off x="520859" y="4710019"/>
            <a:ext cx="8195642" cy="4144332"/>
          </a:xfrm>
          <a:custGeom>
            <a:avLst/>
            <a:gdLst/>
            <a:ahLst/>
            <a:cxnLst/>
            <a:rect r="r" b="b" t="t" l="l"/>
            <a:pathLst>
              <a:path h="4144332" w="8195642">
                <a:moveTo>
                  <a:pt x="0" y="0"/>
                </a:moveTo>
                <a:lnTo>
                  <a:pt x="8195642" y="0"/>
                </a:lnTo>
                <a:lnTo>
                  <a:pt x="8195642" y="4144332"/>
                </a:lnTo>
                <a:lnTo>
                  <a:pt x="0" y="4144332"/>
                </a:lnTo>
                <a:lnTo>
                  <a:pt x="0" y="0"/>
                </a:lnTo>
                <a:close/>
              </a:path>
            </a:pathLst>
          </a:custGeom>
          <a:blipFill>
            <a:blip r:embed="rId3"/>
            <a:stretch>
              <a:fillRect l="0" t="-8202" r="0" b="0"/>
            </a:stretch>
          </a:blipFill>
        </p:spPr>
      </p:sp>
      <p:sp>
        <p:nvSpPr>
          <p:cNvPr name="TextBox 23" id="23"/>
          <p:cNvSpPr txBox="true"/>
          <p:nvPr/>
        </p:nvSpPr>
        <p:spPr>
          <a:xfrm rot="0">
            <a:off x="1139781" y="2288045"/>
            <a:ext cx="7567195" cy="2061128"/>
          </a:xfrm>
          <a:prstGeom prst="rect">
            <a:avLst/>
          </a:prstGeom>
        </p:spPr>
        <p:txBody>
          <a:bodyPr anchor="t" rtlCol="false" tIns="0" lIns="0" bIns="0" rIns="0">
            <a:spAutoFit/>
          </a:bodyPr>
          <a:lstStyle/>
          <a:p>
            <a:pPr algn="ctr">
              <a:lnSpc>
                <a:spcPts val="5252"/>
              </a:lnSpc>
            </a:pPr>
            <a:r>
              <a:rPr lang="en-US" sz="5901">
                <a:solidFill>
                  <a:srgbClr val="3E67C8"/>
                </a:solidFill>
                <a:latin typeface="Montserrat Semi-Bold"/>
                <a:ea typeface="Montserrat Semi-Bold"/>
                <a:cs typeface="Montserrat Semi-Bold"/>
                <a:sym typeface="Montserrat Semi-Bold"/>
              </a:rPr>
              <a:t>Feedback and Responses from Patients</a:t>
            </a:r>
          </a:p>
        </p:txBody>
      </p:sp>
      <p:sp>
        <p:nvSpPr>
          <p:cNvPr name="TextBox 24" id="24"/>
          <p:cNvSpPr txBox="true"/>
          <p:nvPr/>
        </p:nvSpPr>
        <p:spPr>
          <a:xfrm rot="0">
            <a:off x="10224467" y="3188886"/>
            <a:ext cx="7919990" cy="1289337"/>
          </a:xfrm>
          <a:prstGeom prst="rect">
            <a:avLst/>
          </a:prstGeom>
        </p:spPr>
        <p:txBody>
          <a:bodyPr anchor="t" rtlCol="false" tIns="0" lIns="0" bIns="0" rIns="0">
            <a:spAutoFit/>
          </a:bodyPr>
          <a:lstStyle/>
          <a:p>
            <a:pPr algn="l">
              <a:lnSpc>
                <a:spcPts val="2553"/>
              </a:lnSpc>
            </a:pPr>
            <a:r>
              <a:rPr lang="en-US" sz="2026">
                <a:solidFill>
                  <a:srgbClr val="3E67C8"/>
                </a:solidFill>
                <a:latin typeface="Montserrat Medium"/>
                <a:ea typeface="Montserrat Medium"/>
                <a:cs typeface="Montserrat Medium"/>
                <a:sym typeface="Montserrat Medium"/>
              </a:rPr>
              <a:t>found our game realistic and engaging, appreciating its visuals and ease of understanding. He preferred it over the existing game for its continuous challenge and motivational elements, noting he could play longer without stress.</a:t>
            </a:r>
          </a:p>
        </p:txBody>
      </p:sp>
      <p:sp>
        <p:nvSpPr>
          <p:cNvPr name="TextBox 25" id="25"/>
          <p:cNvSpPr txBox="true"/>
          <p:nvPr/>
        </p:nvSpPr>
        <p:spPr>
          <a:xfrm rot="0">
            <a:off x="10572813" y="2444658"/>
            <a:ext cx="5897807" cy="390611"/>
          </a:xfrm>
          <a:prstGeom prst="rect">
            <a:avLst/>
          </a:prstGeom>
        </p:spPr>
        <p:txBody>
          <a:bodyPr anchor="t" rtlCol="false" tIns="0" lIns="0" bIns="0" rIns="0">
            <a:spAutoFit/>
          </a:bodyPr>
          <a:lstStyle/>
          <a:p>
            <a:pPr algn="l">
              <a:lnSpc>
                <a:spcPts val="3151"/>
              </a:lnSpc>
            </a:pPr>
            <a:r>
              <a:rPr lang="en-US" sz="2501">
                <a:solidFill>
                  <a:srgbClr val="FFFFFF"/>
                </a:solidFill>
                <a:latin typeface="Montserrat Bold"/>
                <a:ea typeface="Montserrat Bold"/>
                <a:cs typeface="Montserrat Bold"/>
                <a:sym typeface="Montserrat Bold"/>
              </a:rPr>
              <a:t>Participant 1 - a male in his 50s</a:t>
            </a:r>
          </a:p>
        </p:txBody>
      </p:sp>
      <p:sp>
        <p:nvSpPr>
          <p:cNvPr name="TextBox 26" id="26"/>
          <p:cNvSpPr txBox="true"/>
          <p:nvPr/>
        </p:nvSpPr>
        <p:spPr>
          <a:xfrm rot="0">
            <a:off x="10572813" y="5020897"/>
            <a:ext cx="7089948" cy="390611"/>
          </a:xfrm>
          <a:prstGeom prst="rect">
            <a:avLst/>
          </a:prstGeom>
        </p:spPr>
        <p:txBody>
          <a:bodyPr anchor="t" rtlCol="false" tIns="0" lIns="0" bIns="0" rIns="0">
            <a:spAutoFit/>
          </a:bodyPr>
          <a:lstStyle/>
          <a:p>
            <a:pPr algn="l">
              <a:lnSpc>
                <a:spcPts val="3151"/>
              </a:lnSpc>
            </a:pPr>
            <a:r>
              <a:rPr lang="en-US" sz="2501">
                <a:solidFill>
                  <a:srgbClr val="FFFFFF"/>
                </a:solidFill>
                <a:latin typeface="Montserrat Bold"/>
                <a:ea typeface="Montserrat Bold"/>
                <a:cs typeface="Montserrat Bold"/>
                <a:sym typeface="Montserrat Bold"/>
              </a:rPr>
              <a:t>Participant 2 - a male in his 70s</a:t>
            </a:r>
          </a:p>
        </p:txBody>
      </p:sp>
      <p:sp>
        <p:nvSpPr>
          <p:cNvPr name="TextBox 27" id="27"/>
          <p:cNvSpPr txBox="true"/>
          <p:nvPr/>
        </p:nvSpPr>
        <p:spPr>
          <a:xfrm rot="0">
            <a:off x="10109513" y="5816579"/>
            <a:ext cx="8044469" cy="965498"/>
          </a:xfrm>
          <a:prstGeom prst="rect">
            <a:avLst/>
          </a:prstGeom>
        </p:spPr>
        <p:txBody>
          <a:bodyPr anchor="t" rtlCol="false" tIns="0" lIns="0" bIns="0" rIns="0">
            <a:spAutoFit/>
          </a:bodyPr>
          <a:lstStyle/>
          <a:p>
            <a:pPr algn="l">
              <a:lnSpc>
                <a:spcPts val="2557"/>
              </a:lnSpc>
            </a:pPr>
            <a:r>
              <a:rPr lang="en-US" sz="2029">
                <a:solidFill>
                  <a:srgbClr val="3E67C8"/>
                </a:solidFill>
                <a:latin typeface="Montserrat Medium"/>
                <a:ea typeface="Montserrat Medium"/>
                <a:cs typeface="Montserrat Medium"/>
                <a:sym typeface="Montserrat Medium"/>
              </a:rPr>
              <a:t>preferred our game for its ease of use, focusing on one finger at a time, and enjoyed its sound and visuals, allowing him to play longer compared to the existing game.</a:t>
            </a:r>
          </a:p>
        </p:txBody>
      </p:sp>
      <p:sp>
        <p:nvSpPr>
          <p:cNvPr name="TextBox 28" id="28"/>
          <p:cNvSpPr txBox="true"/>
          <p:nvPr/>
        </p:nvSpPr>
        <p:spPr>
          <a:xfrm rot="0">
            <a:off x="10572813" y="7486665"/>
            <a:ext cx="7089948" cy="390611"/>
          </a:xfrm>
          <a:prstGeom prst="rect">
            <a:avLst/>
          </a:prstGeom>
        </p:spPr>
        <p:txBody>
          <a:bodyPr anchor="t" rtlCol="false" tIns="0" lIns="0" bIns="0" rIns="0">
            <a:spAutoFit/>
          </a:bodyPr>
          <a:lstStyle/>
          <a:p>
            <a:pPr algn="l">
              <a:lnSpc>
                <a:spcPts val="3151"/>
              </a:lnSpc>
            </a:pPr>
            <a:r>
              <a:rPr lang="en-US" sz="2501">
                <a:solidFill>
                  <a:srgbClr val="FFFFFF"/>
                </a:solidFill>
                <a:latin typeface="Montserrat Bold"/>
                <a:ea typeface="Montserrat Bold"/>
                <a:cs typeface="Montserrat Bold"/>
                <a:sym typeface="Montserrat Bold"/>
              </a:rPr>
              <a:t>Participant 3 - a 13-year-old</a:t>
            </a:r>
          </a:p>
        </p:txBody>
      </p:sp>
      <p:sp>
        <p:nvSpPr>
          <p:cNvPr name="TextBox 29" id="29"/>
          <p:cNvSpPr txBox="true"/>
          <p:nvPr/>
        </p:nvSpPr>
        <p:spPr>
          <a:xfrm rot="0">
            <a:off x="10109513" y="8234722"/>
            <a:ext cx="8044469" cy="1909233"/>
          </a:xfrm>
          <a:prstGeom prst="rect">
            <a:avLst/>
          </a:prstGeom>
        </p:spPr>
        <p:txBody>
          <a:bodyPr anchor="t" rtlCol="false" tIns="0" lIns="0" bIns="0" rIns="0">
            <a:spAutoFit/>
          </a:bodyPr>
          <a:lstStyle/>
          <a:p>
            <a:pPr algn="l" marL="0" indent="0" lvl="0">
              <a:lnSpc>
                <a:spcPts val="2553"/>
              </a:lnSpc>
              <a:spcBef>
                <a:spcPct val="0"/>
              </a:spcBef>
            </a:pPr>
            <a:r>
              <a:rPr lang="en-US" sz="2026" strike="noStrike" u="none">
                <a:solidFill>
                  <a:srgbClr val="3E67C8"/>
                </a:solidFill>
                <a:latin typeface="Montserrat Medium"/>
                <a:ea typeface="Montserrat Medium"/>
                <a:cs typeface="Montserrat Medium"/>
                <a:sym typeface="Montserrat Medium"/>
              </a:rPr>
              <a:t>enjoyed our game more than the existing one, appreciating its visuals and challenge, and was able to play longer while feeling an improvement in finger movement.</a:t>
            </a:r>
          </a:p>
          <a:p>
            <a:pPr algn="l" marL="0" indent="0" lvl="0">
              <a:lnSpc>
                <a:spcPts val="2553"/>
              </a:lnSpc>
              <a:spcBef>
                <a:spcPct val="0"/>
              </a:spcBef>
            </a:pPr>
          </a:p>
          <a:p>
            <a:pPr algn="l" marL="0" indent="0" lvl="0">
              <a:lnSpc>
                <a:spcPts val="2553"/>
              </a:lnSpc>
              <a:spcBef>
                <a:spcPct val="0"/>
              </a:spcBef>
            </a:pPr>
          </a:p>
          <a:p>
            <a:pPr algn="l" marL="0" indent="0" lvl="0">
              <a:lnSpc>
                <a:spcPts val="2553"/>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9D5FF"/>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0"/>
            <a:ext cx="18288000"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12971442" y="6900577"/>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2713348" y="2553368"/>
            <a:ext cx="6952413" cy="1809631"/>
          </a:xfrm>
          <a:prstGeom prst="rect">
            <a:avLst/>
          </a:prstGeom>
        </p:spPr>
        <p:txBody>
          <a:bodyPr anchor="t" rtlCol="false" tIns="0" lIns="0" bIns="0" rIns="0">
            <a:spAutoFit/>
          </a:bodyPr>
          <a:lstStyle/>
          <a:p>
            <a:pPr algn="l">
              <a:lnSpc>
                <a:spcPts val="6850"/>
              </a:lnSpc>
            </a:pPr>
            <a:r>
              <a:rPr lang="en-US" sz="7697">
                <a:solidFill>
                  <a:srgbClr val="3E67C8"/>
                </a:solidFill>
                <a:latin typeface="Montserrat Ultra-Bold"/>
                <a:ea typeface="Montserrat Ultra-Bold"/>
                <a:cs typeface="Montserrat Ultra-Bold"/>
                <a:sym typeface="Montserrat Ultra-Bold"/>
              </a:rPr>
              <a:t>Conclusion </a:t>
            </a:r>
          </a:p>
          <a:p>
            <a:pPr algn="l">
              <a:lnSpc>
                <a:spcPts val="6850"/>
              </a:lnSpc>
            </a:pPr>
          </a:p>
        </p:txBody>
      </p:sp>
      <p:grpSp>
        <p:nvGrpSpPr>
          <p:cNvPr name="Group 12" id="12"/>
          <p:cNvGrpSpPr/>
          <p:nvPr/>
        </p:nvGrpSpPr>
        <p:grpSpPr>
          <a:xfrm rot="0">
            <a:off x="1478007" y="2195210"/>
            <a:ext cx="1318118" cy="131811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5" id="15"/>
          <p:cNvSpPr/>
          <p:nvPr/>
        </p:nvSpPr>
        <p:spPr>
          <a:xfrm flipH="false" flipV="false" rot="0">
            <a:off x="1028700" y="4362999"/>
            <a:ext cx="8115300" cy="4485860"/>
          </a:xfrm>
          <a:custGeom>
            <a:avLst/>
            <a:gdLst/>
            <a:ahLst/>
            <a:cxnLst/>
            <a:rect r="r" b="b" t="t" l="l"/>
            <a:pathLst>
              <a:path h="4485860" w="8115300">
                <a:moveTo>
                  <a:pt x="0" y="0"/>
                </a:moveTo>
                <a:lnTo>
                  <a:pt x="8115300" y="0"/>
                </a:lnTo>
                <a:lnTo>
                  <a:pt x="8115300" y="4485860"/>
                </a:lnTo>
                <a:lnTo>
                  <a:pt x="0" y="4485860"/>
                </a:lnTo>
                <a:lnTo>
                  <a:pt x="0" y="0"/>
                </a:lnTo>
                <a:close/>
              </a:path>
            </a:pathLst>
          </a:custGeom>
          <a:blipFill>
            <a:blip r:embed="rId4"/>
            <a:stretch>
              <a:fillRect l="0" t="-3433" r="0" b="0"/>
            </a:stretch>
          </a:blipFill>
        </p:spPr>
      </p:sp>
      <p:sp>
        <p:nvSpPr>
          <p:cNvPr name="TextBox 16" id="16"/>
          <p:cNvSpPr txBox="true"/>
          <p:nvPr/>
        </p:nvSpPr>
        <p:spPr>
          <a:xfrm rot="0">
            <a:off x="9753452" y="3115803"/>
            <a:ext cx="7614412" cy="5184332"/>
          </a:xfrm>
          <a:prstGeom prst="rect">
            <a:avLst/>
          </a:prstGeom>
        </p:spPr>
        <p:txBody>
          <a:bodyPr anchor="t" rtlCol="false" tIns="0" lIns="0" bIns="0" rIns="0">
            <a:spAutoFit/>
          </a:bodyPr>
          <a:lstStyle/>
          <a:p>
            <a:pPr algn="l" marL="646870" indent="-323435" lvl="1">
              <a:lnSpc>
                <a:spcPts val="3775"/>
              </a:lnSpc>
              <a:buFont typeface="Arial"/>
              <a:buChar char="•"/>
            </a:pPr>
            <a:r>
              <a:rPr lang="en-US" sz="2996">
                <a:solidFill>
                  <a:srgbClr val="3E67C8"/>
                </a:solidFill>
                <a:latin typeface="Montserrat"/>
                <a:ea typeface="Montserrat"/>
                <a:cs typeface="Montserrat"/>
                <a:sym typeface="Montserrat"/>
              </a:rPr>
              <a:t>Patients enjoyed rehabilitation more with our game.</a:t>
            </a:r>
          </a:p>
          <a:p>
            <a:pPr algn="l" marL="646870" indent="-323435" lvl="1">
              <a:lnSpc>
                <a:spcPts val="3775"/>
              </a:lnSpc>
              <a:buFont typeface="Arial"/>
              <a:buChar char="•"/>
            </a:pPr>
            <a:r>
              <a:rPr lang="en-US" sz="2996">
                <a:solidFill>
                  <a:srgbClr val="3E67C8"/>
                </a:solidFill>
                <a:latin typeface="Montserrat"/>
                <a:ea typeface="Montserrat"/>
                <a:cs typeface="Montserrat"/>
                <a:sym typeface="Montserrat"/>
              </a:rPr>
              <a:t>Positive feedback suggests the game’s potential.</a:t>
            </a:r>
          </a:p>
          <a:p>
            <a:pPr algn="l">
              <a:lnSpc>
                <a:spcPts val="3775"/>
              </a:lnSpc>
            </a:pPr>
          </a:p>
          <a:p>
            <a:pPr algn="l">
              <a:lnSpc>
                <a:spcPts val="3775"/>
              </a:lnSpc>
            </a:pPr>
            <a:r>
              <a:rPr lang="en-US" sz="2996">
                <a:solidFill>
                  <a:srgbClr val="3E67C8"/>
                </a:solidFill>
                <a:latin typeface="Montserrat Bold"/>
                <a:ea typeface="Montserrat Bold"/>
                <a:cs typeface="Montserrat Bold"/>
                <a:sym typeface="Montserrat Bold"/>
              </a:rPr>
              <a:t>We identified areas for improvement</a:t>
            </a:r>
          </a:p>
          <a:p>
            <a:pPr algn="l">
              <a:lnSpc>
                <a:spcPts val="3775"/>
              </a:lnSpc>
            </a:pPr>
          </a:p>
          <a:p>
            <a:pPr algn="l" marL="646870" indent="-323435" lvl="1">
              <a:lnSpc>
                <a:spcPts val="3775"/>
              </a:lnSpc>
              <a:buFont typeface="Arial"/>
              <a:buChar char="•"/>
            </a:pPr>
            <a:r>
              <a:rPr lang="en-US" sz="2996">
                <a:solidFill>
                  <a:srgbClr val="3E67C8"/>
                </a:solidFill>
                <a:latin typeface="Montserrat"/>
                <a:ea typeface="Montserrat"/>
                <a:cs typeface="Montserrat"/>
                <a:sym typeface="Montserrat"/>
              </a:rPr>
              <a:t>Patients needed breaks; add a pause button.</a:t>
            </a:r>
          </a:p>
          <a:p>
            <a:pPr algn="l" marL="646870" indent="-323435" lvl="1">
              <a:lnSpc>
                <a:spcPts val="3775"/>
              </a:lnSpc>
              <a:buFont typeface="Arial"/>
              <a:buChar char="•"/>
            </a:pPr>
            <a:r>
              <a:rPr lang="en-US" sz="2996">
                <a:solidFill>
                  <a:srgbClr val="3E67C8"/>
                </a:solidFill>
                <a:latin typeface="Montserrat"/>
                <a:ea typeface="Montserrat"/>
                <a:cs typeface="Montserrat"/>
                <a:sym typeface="Montserrat"/>
              </a:rPr>
              <a:t>Scoring system could motivate and track progress.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0" id="10"/>
          <p:cNvSpPr txBox="true"/>
          <p:nvPr/>
        </p:nvSpPr>
        <p:spPr>
          <a:xfrm rot="0">
            <a:off x="5293312" y="4572945"/>
            <a:ext cx="4911948"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name="TextBox 11" id="11"/>
          <p:cNvSpPr txBox="true"/>
          <p:nvPr/>
        </p:nvSpPr>
        <p:spPr>
          <a:xfrm rot="0">
            <a:off x="10205260" y="4572945"/>
            <a:ext cx="3730891"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name="TextBox 12" id="12"/>
          <p:cNvSpPr txBox="true"/>
          <p:nvPr/>
        </p:nvSpPr>
        <p:spPr>
          <a:xfrm rot="0">
            <a:off x="10151147" y="3286130"/>
            <a:ext cx="3730891"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name="TextBox 13" id="13"/>
          <p:cNvSpPr txBox="true"/>
          <p:nvPr/>
        </p:nvSpPr>
        <p:spPr>
          <a:xfrm rot="0">
            <a:off x="5239200" y="3286130"/>
            <a:ext cx="4911948"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
        <p:nvSpPr>
          <p:cNvPr name="TextBox 14" id="14"/>
          <p:cNvSpPr txBox="true"/>
          <p:nvPr/>
        </p:nvSpPr>
        <p:spPr>
          <a:xfrm rot="0">
            <a:off x="10151147" y="5993435"/>
            <a:ext cx="3730891"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Semi-Bold"/>
                <a:ea typeface="Montserrat Semi-Bold"/>
                <a:cs typeface="Montserrat Semi-Bold"/>
                <a:sym typeface="Montserrat Semi-Bold"/>
              </a:rPr>
              <a:t>You.</a:t>
            </a:r>
          </a:p>
        </p:txBody>
      </p:sp>
      <p:sp>
        <p:nvSpPr>
          <p:cNvPr name="TextBox 15" id="15"/>
          <p:cNvSpPr txBox="true"/>
          <p:nvPr/>
        </p:nvSpPr>
        <p:spPr>
          <a:xfrm rot="0">
            <a:off x="5239200" y="5993435"/>
            <a:ext cx="4911948" cy="1331286"/>
          </a:xfrm>
          <a:prstGeom prst="rect">
            <a:avLst/>
          </a:prstGeom>
        </p:spPr>
        <p:txBody>
          <a:bodyPr anchor="t" rtlCol="false" tIns="0" lIns="0" bIns="0" rIns="0">
            <a:spAutoFit/>
          </a:bodyPr>
          <a:lstStyle/>
          <a:p>
            <a:pPr algn="l">
              <a:lnSpc>
                <a:spcPts val="9685"/>
              </a:lnSpc>
            </a:pPr>
            <a:r>
              <a:rPr lang="en-US" sz="10882">
                <a:solidFill>
                  <a:srgbClr val="3E67C8"/>
                </a:solidFill>
                <a:latin typeface="Montserrat Ultra-Bold"/>
                <a:ea typeface="Montserrat Ultra-Bold"/>
                <a:cs typeface="Montserrat Ultra-Bold"/>
                <a:sym typeface="Montserrat Ultra-Bold"/>
              </a:rPr>
              <a:t>Thank</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9" id="9"/>
          <p:cNvGrpSpPr/>
          <p:nvPr/>
        </p:nvGrpSpPr>
        <p:grpSpPr>
          <a:xfrm rot="0">
            <a:off x="0" y="2697481"/>
            <a:ext cx="2716164" cy="271616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2" id="12"/>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3" id="13"/>
          <p:cNvGrpSpPr/>
          <p:nvPr/>
        </p:nvGrpSpPr>
        <p:grpSpPr>
          <a:xfrm rot="0">
            <a:off x="8739421" y="2427336"/>
            <a:ext cx="926232" cy="164050"/>
            <a:chOff x="0" y="0"/>
            <a:chExt cx="243946" cy="43207"/>
          </a:xfrm>
        </p:grpSpPr>
        <p:sp>
          <p:nvSpPr>
            <p:cNvPr name="Freeform 14" id="14"/>
            <p:cNvSpPr/>
            <p:nvPr/>
          </p:nvSpPr>
          <p:spPr>
            <a:xfrm flipH="false" flipV="false" rot="0">
              <a:off x="0" y="0"/>
              <a:ext cx="243946" cy="43207"/>
            </a:xfrm>
            <a:custGeom>
              <a:avLst/>
              <a:gdLst/>
              <a:ahLst/>
              <a:cxnLst/>
              <a:rect r="r" b="b" t="t" l="l"/>
              <a:pathLst>
                <a:path h="43207" w="243946">
                  <a:moveTo>
                    <a:pt x="0" y="0"/>
                  </a:moveTo>
                  <a:lnTo>
                    <a:pt x="243946" y="0"/>
                  </a:lnTo>
                  <a:lnTo>
                    <a:pt x="243946" y="43207"/>
                  </a:lnTo>
                  <a:lnTo>
                    <a:pt x="0" y="43207"/>
                  </a:lnTo>
                  <a:close/>
                </a:path>
              </a:pathLst>
            </a:custGeom>
            <a:gradFill rotWithShape="true">
              <a:gsLst>
                <a:gs pos="0">
                  <a:srgbClr val="006CCD">
                    <a:alpha val="100000"/>
                  </a:srgbClr>
                </a:gs>
                <a:gs pos="100000">
                  <a:srgbClr val="F5AEFF">
                    <a:alpha val="0"/>
                  </a:srgbClr>
                </a:gs>
              </a:gsLst>
              <a:lin ang="0"/>
            </a:gradFill>
          </p:spPr>
        </p:sp>
        <p:sp>
          <p:nvSpPr>
            <p:cNvPr name="TextBox 15" id="15"/>
            <p:cNvSpPr txBox="true"/>
            <p:nvPr/>
          </p:nvSpPr>
          <p:spPr>
            <a:xfrm>
              <a:off x="0" y="-38100"/>
              <a:ext cx="243946" cy="81307"/>
            </a:xfrm>
            <a:prstGeom prst="rect">
              <a:avLst/>
            </a:prstGeom>
          </p:spPr>
          <p:txBody>
            <a:bodyPr anchor="ctr" rtlCol="false" tIns="50800" lIns="50800" bIns="50800" rIns="50800"/>
            <a:lstStyle/>
            <a:p>
              <a:pPr algn="ctr">
                <a:lnSpc>
                  <a:spcPts val="2199"/>
                </a:lnSpc>
              </a:pPr>
            </a:p>
          </p:txBody>
        </p:sp>
      </p:grpSp>
      <p:sp>
        <p:nvSpPr>
          <p:cNvPr name="Freeform 16" id="16"/>
          <p:cNvSpPr/>
          <p:nvPr/>
        </p:nvSpPr>
        <p:spPr>
          <a:xfrm flipH="false" flipV="false" rot="0">
            <a:off x="714664" y="3799856"/>
            <a:ext cx="8280997" cy="4996486"/>
          </a:xfrm>
          <a:custGeom>
            <a:avLst/>
            <a:gdLst/>
            <a:ahLst/>
            <a:cxnLst/>
            <a:rect r="r" b="b" t="t" l="l"/>
            <a:pathLst>
              <a:path h="4996486" w="8280997">
                <a:moveTo>
                  <a:pt x="0" y="0"/>
                </a:moveTo>
                <a:lnTo>
                  <a:pt x="8280997" y="0"/>
                </a:lnTo>
                <a:lnTo>
                  <a:pt x="8280997" y="4996486"/>
                </a:lnTo>
                <a:lnTo>
                  <a:pt x="0" y="4996486"/>
                </a:lnTo>
                <a:lnTo>
                  <a:pt x="0" y="0"/>
                </a:lnTo>
                <a:close/>
              </a:path>
            </a:pathLst>
          </a:custGeom>
          <a:blipFill>
            <a:blip r:embed="rId3"/>
            <a:stretch>
              <a:fillRect l="-6888" t="-20737" r="-38268" b="-14587"/>
            </a:stretch>
          </a:blipFill>
        </p:spPr>
      </p:sp>
      <p:sp>
        <p:nvSpPr>
          <p:cNvPr name="TextBox 17" id="17"/>
          <p:cNvSpPr txBox="true"/>
          <p:nvPr/>
        </p:nvSpPr>
        <p:spPr>
          <a:xfrm rot="0">
            <a:off x="8995661" y="2954656"/>
            <a:ext cx="8202133" cy="19828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Problem Description</a:t>
            </a:r>
          </a:p>
        </p:txBody>
      </p:sp>
      <p:sp>
        <p:nvSpPr>
          <p:cNvPr name="TextBox 18" id="18"/>
          <p:cNvSpPr txBox="true"/>
          <p:nvPr/>
        </p:nvSpPr>
        <p:spPr>
          <a:xfrm rot="0">
            <a:off x="9202537" y="5623344"/>
            <a:ext cx="8828022" cy="2674131"/>
          </a:xfrm>
          <a:prstGeom prst="rect">
            <a:avLst/>
          </a:prstGeom>
        </p:spPr>
        <p:txBody>
          <a:bodyPr anchor="t" rtlCol="false" tIns="0" lIns="0" bIns="0" rIns="0">
            <a:spAutoFit/>
          </a:bodyPr>
          <a:lstStyle/>
          <a:p>
            <a:pPr algn="ctr" marL="604519" indent="-302260" lvl="1">
              <a:lnSpc>
                <a:spcPts val="3527"/>
              </a:lnSpc>
              <a:buFont typeface="Arial"/>
              <a:buChar char="•"/>
            </a:pPr>
            <a:r>
              <a:rPr lang="en-US" sz="2799">
                <a:solidFill>
                  <a:srgbClr val="3E67C8"/>
                </a:solidFill>
                <a:latin typeface="Montserrat"/>
                <a:ea typeface="Montserrat"/>
                <a:cs typeface="Montserrat"/>
                <a:sym typeface="Montserrat"/>
              </a:rPr>
              <a:t>Our project deals with stroke patients with impaired hand movement.</a:t>
            </a:r>
          </a:p>
          <a:p>
            <a:pPr algn="ctr" marL="604519" indent="-302260" lvl="1">
              <a:lnSpc>
                <a:spcPts val="3527"/>
              </a:lnSpc>
              <a:buFont typeface="Arial"/>
              <a:buChar char="•"/>
            </a:pPr>
            <a:r>
              <a:rPr lang="en-US" sz="2799">
                <a:solidFill>
                  <a:srgbClr val="3E67C8"/>
                </a:solidFill>
                <a:latin typeface="Montserrat"/>
                <a:ea typeface="Montserrat"/>
                <a:cs typeface="Montserrat"/>
                <a:sym typeface="Montserrat"/>
              </a:rPr>
              <a:t>Current exercises and games are not interesting, which leads to low motivation.</a:t>
            </a:r>
          </a:p>
          <a:p>
            <a:pPr algn="ctr" marL="604519" indent="-302260" lvl="1">
              <a:lnSpc>
                <a:spcPts val="3527"/>
              </a:lnSpc>
              <a:buFont typeface="Arial"/>
              <a:buChar char="•"/>
            </a:pPr>
            <a:r>
              <a:rPr lang="en-US" sz="2799">
                <a:solidFill>
                  <a:srgbClr val="3E67C8"/>
                </a:solidFill>
                <a:latin typeface="Montserrat"/>
                <a:ea typeface="Montserrat"/>
                <a:cs typeface="Montserrat"/>
                <a:sym typeface="Montserrat"/>
              </a:rPr>
              <a:t>We aimed to create a more engaging game to enhance recovery and enjoyment.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0" id="10"/>
          <p:cNvSpPr/>
          <p:nvPr/>
        </p:nvSpPr>
        <p:spPr>
          <a:xfrm flipH="false" flipV="false" rot="0">
            <a:off x="284810" y="4204007"/>
            <a:ext cx="7101199" cy="3443460"/>
          </a:xfrm>
          <a:custGeom>
            <a:avLst/>
            <a:gdLst/>
            <a:ahLst/>
            <a:cxnLst/>
            <a:rect r="r" b="b" t="t" l="l"/>
            <a:pathLst>
              <a:path h="3443460" w="7101199">
                <a:moveTo>
                  <a:pt x="0" y="0"/>
                </a:moveTo>
                <a:lnTo>
                  <a:pt x="7101199" y="0"/>
                </a:lnTo>
                <a:lnTo>
                  <a:pt x="7101199" y="3443460"/>
                </a:lnTo>
                <a:lnTo>
                  <a:pt x="0" y="3443460"/>
                </a:lnTo>
                <a:lnTo>
                  <a:pt x="0" y="0"/>
                </a:lnTo>
                <a:close/>
              </a:path>
            </a:pathLst>
          </a:custGeom>
          <a:blipFill>
            <a:blip r:embed="rId3"/>
            <a:stretch>
              <a:fillRect l="-5169" t="0" r="-3759" b="0"/>
            </a:stretch>
          </a:blipFill>
        </p:spPr>
      </p:sp>
      <p:sp>
        <p:nvSpPr>
          <p:cNvPr name="TextBox 11" id="11"/>
          <p:cNvSpPr txBox="true"/>
          <p:nvPr/>
        </p:nvSpPr>
        <p:spPr>
          <a:xfrm rot="0">
            <a:off x="12656325" y="3908732"/>
            <a:ext cx="5110696" cy="4479924"/>
          </a:xfrm>
          <a:prstGeom prst="rect">
            <a:avLst/>
          </a:prstGeom>
        </p:spPr>
        <p:txBody>
          <a:bodyPr anchor="t" rtlCol="false" tIns="0" lIns="0" bIns="0" rIns="0">
            <a:spAutoFit/>
          </a:bodyPr>
          <a:lstStyle/>
          <a:p>
            <a:pPr algn="l">
              <a:lnSpc>
                <a:spcPts val="3225"/>
              </a:lnSpc>
            </a:pPr>
          </a:p>
          <a:p>
            <a:pPr algn="l">
              <a:lnSpc>
                <a:spcPts val="3750"/>
              </a:lnSpc>
            </a:pPr>
            <a:r>
              <a:rPr lang="en-US" sz="2976">
                <a:solidFill>
                  <a:srgbClr val="3E67C8"/>
                </a:solidFill>
                <a:latin typeface="Montserrat Medium"/>
                <a:ea typeface="Montserrat Medium"/>
                <a:cs typeface="Montserrat Medium"/>
                <a:sym typeface="Montserrat Medium"/>
              </a:rPr>
              <a:t>The current rehabilitative game at Beit Loewenstein uses the Amadeo device to visually track and reflect patients' finger movements to encourage hand rehabilitation exercises.</a:t>
            </a:r>
          </a:p>
          <a:p>
            <a:pPr algn="r" rtl="true">
              <a:lnSpc>
                <a:spcPts val="2699"/>
              </a:lnSpc>
            </a:pPr>
          </a:p>
        </p:txBody>
      </p:sp>
      <p:grpSp>
        <p:nvGrpSpPr>
          <p:cNvPr name="Group 12" id="12"/>
          <p:cNvGrpSpPr/>
          <p:nvPr/>
        </p:nvGrpSpPr>
        <p:grpSpPr>
          <a:xfrm rot="0">
            <a:off x="11726180" y="3891316"/>
            <a:ext cx="1154549" cy="1252184"/>
            <a:chOff x="0" y="0"/>
            <a:chExt cx="749424" cy="812800"/>
          </a:xfrm>
        </p:grpSpPr>
        <p:sp>
          <p:nvSpPr>
            <p:cNvPr name="Freeform 13" id="13"/>
            <p:cNvSpPr/>
            <p:nvPr/>
          </p:nvSpPr>
          <p:spPr>
            <a:xfrm flipH="false" flipV="false" rot="0">
              <a:off x="0" y="0"/>
              <a:ext cx="749424" cy="812800"/>
            </a:xfrm>
            <a:custGeom>
              <a:avLst/>
              <a:gdLst/>
              <a:ahLst/>
              <a:cxnLst/>
              <a:rect r="r" b="b" t="t" l="l"/>
              <a:pathLst>
                <a:path h="812800" w="749424">
                  <a:moveTo>
                    <a:pt x="374712" y="0"/>
                  </a:moveTo>
                  <a:cubicBezTo>
                    <a:pt x="167764" y="0"/>
                    <a:pt x="0" y="181951"/>
                    <a:pt x="0" y="406400"/>
                  </a:cubicBezTo>
                  <a:cubicBezTo>
                    <a:pt x="0" y="630849"/>
                    <a:pt x="167764" y="812800"/>
                    <a:pt x="374712" y="812800"/>
                  </a:cubicBezTo>
                  <a:cubicBezTo>
                    <a:pt x="581660" y="812800"/>
                    <a:pt x="749424" y="630849"/>
                    <a:pt x="749424" y="406400"/>
                  </a:cubicBezTo>
                  <a:cubicBezTo>
                    <a:pt x="749424" y="181951"/>
                    <a:pt x="581660" y="0"/>
                    <a:pt x="374712"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0259" y="38100"/>
              <a:ext cx="608907" cy="698500"/>
            </a:xfrm>
            <a:prstGeom prst="rect">
              <a:avLst/>
            </a:prstGeom>
          </p:spPr>
          <p:txBody>
            <a:bodyPr anchor="ctr" rtlCol="false" tIns="50800" lIns="50800" bIns="50800" rIns="50800"/>
            <a:lstStyle/>
            <a:p>
              <a:pPr algn="ctr">
                <a:lnSpc>
                  <a:spcPts val="2199"/>
                </a:lnSpc>
              </a:pPr>
            </a:p>
          </p:txBody>
        </p:sp>
      </p:grpSp>
      <p:pic>
        <p:nvPicPr>
          <p:cNvPr name="Picture 15" id="15">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34146" t="0" r="34777" b="0"/>
          <a:stretch>
            <a:fillRect/>
          </a:stretch>
        </p:blipFill>
        <p:spPr>
          <a:xfrm flipH="false" flipV="false" rot="0">
            <a:off x="7857758" y="4138703"/>
            <a:ext cx="3396673" cy="6148297"/>
          </a:xfrm>
          <a:prstGeom prst="rect">
            <a:avLst/>
          </a:prstGeom>
        </p:spPr>
      </p:pic>
      <p:sp>
        <p:nvSpPr>
          <p:cNvPr name="TextBox 16" id="16"/>
          <p:cNvSpPr txBox="true"/>
          <p:nvPr/>
        </p:nvSpPr>
        <p:spPr>
          <a:xfrm rot="0">
            <a:off x="4266686" y="2583069"/>
            <a:ext cx="9355642" cy="10303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Current State</a:t>
            </a:r>
          </a:p>
        </p:txBody>
      </p:sp>
    </p:spTree>
  </p:cSld>
  <p:clrMapOvr>
    <a:masterClrMapping/>
  </p:clrMapOvr>
  <p:timing>
    <p:tnLst>
      <p:par>
        <p:cTn dur="indefinite" restart="never" nodeType="tmRoot">
          <p:childTnLst>
            <p:video>
              <p:cMediaNode vol="100000">
                <p:cTn fill="hold" display="false">
                  <p:stCondLst>
                    <p:cond delay="indefinite"/>
                  </p:stCondLst>
                </p:cTn>
                <p:tgtEl>
                  <p:spTgt spid="15"/>
                </p:tgtEl>
              </p:cMediaNode>
            </p:video>
          </p:childTnLst>
        </p:cTn>
      </p:par>
    </p:tnLst>
  </p:timing>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9273258" y="2806034"/>
            <a:ext cx="1308590" cy="130859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6" id="6"/>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7" id="7"/>
          <p:cNvGrpSpPr/>
          <p:nvPr/>
        </p:nvGrpSpPr>
        <p:grpSpPr>
          <a:xfrm rot="0">
            <a:off x="9273258" y="6123702"/>
            <a:ext cx="1308590" cy="130859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0" id="10"/>
          <p:cNvSpPr/>
          <p:nvPr/>
        </p:nvSpPr>
        <p:spPr>
          <a:xfrm flipH="false" flipV="false" rot="0">
            <a:off x="424920" y="2327638"/>
            <a:ext cx="8307407" cy="4048630"/>
          </a:xfrm>
          <a:custGeom>
            <a:avLst/>
            <a:gdLst/>
            <a:ahLst/>
            <a:cxnLst/>
            <a:rect r="r" b="b" t="t" l="l"/>
            <a:pathLst>
              <a:path h="4048630" w="8307407">
                <a:moveTo>
                  <a:pt x="0" y="0"/>
                </a:moveTo>
                <a:lnTo>
                  <a:pt x="8307407" y="0"/>
                </a:lnTo>
                <a:lnTo>
                  <a:pt x="8307407" y="4048630"/>
                </a:lnTo>
                <a:lnTo>
                  <a:pt x="0" y="4048630"/>
                </a:lnTo>
                <a:lnTo>
                  <a:pt x="0" y="0"/>
                </a:lnTo>
                <a:close/>
              </a:path>
            </a:pathLst>
          </a:custGeom>
          <a:blipFill>
            <a:blip r:embed="rId3"/>
            <a:stretch>
              <a:fillRect l="-5658" t="-23473" r="-9814" b="-9803"/>
            </a:stretch>
          </a:blipFill>
        </p:spPr>
      </p:sp>
      <p:sp>
        <p:nvSpPr>
          <p:cNvPr name="TextBox 11" id="11"/>
          <p:cNvSpPr txBox="true"/>
          <p:nvPr/>
        </p:nvSpPr>
        <p:spPr>
          <a:xfrm rot="0">
            <a:off x="463020" y="6911347"/>
            <a:ext cx="8115300" cy="19828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Project Objectives</a:t>
            </a:r>
          </a:p>
        </p:txBody>
      </p:sp>
      <p:sp>
        <p:nvSpPr>
          <p:cNvPr name="TextBox 12" id="12"/>
          <p:cNvSpPr txBox="true"/>
          <p:nvPr/>
        </p:nvSpPr>
        <p:spPr>
          <a:xfrm rot="0">
            <a:off x="10581848" y="2970552"/>
            <a:ext cx="7080913" cy="1415415"/>
          </a:xfrm>
          <a:prstGeom prst="rect">
            <a:avLst/>
          </a:prstGeom>
        </p:spPr>
        <p:txBody>
          <a:bodyPr anchor="t" rtlCol="false" tIns="0" lIns="0" bIns="0" rIns="0">
            <a:spAutoFit/>
          </a:bodyPr>
          <a:lstStyle/>
          <a:p>
            <a:pPr algn="l" marL="0" indent="0" lvl="0">
              <a:lnSpc>
                <a:spcPts val="3779"/>
              </a:lnSpc>
              <a:spcBef>
                <a:spcPct val="0"/>
              </a:spcBef>
            </a:pPr>
            <a:r>
              <a:rPr lang="en-US" sz="3000">
                <a:solidFill>
                  <a:srgbClr val="3E67C8"/>
                </a:solidFill>
                <a:latin typeface="Montserrat"/>
                <a:ea typeface="Montserrat"/>
                <a:cs typeface="Montserrat"/>
                <a:sym typeface="Montserrat"/>
              </a:rPr>
              <a:t>We wanted to create a game to increase the level of motivation among patients.</a:t>
            </a:r>
          </a:p>
        </p:txBody>
      </p:sp>
      <p:sp>
        <p:nvSpPr>
          <p:cNvPr name="TextBox 13" id="13"/>
          <p:cNvSpPr txBox="true"/>
          <p:nvPr/>
        </p:nvSpPr>
        <p:spPr>
          <a:xfrm rot="0">
            <a:off x="10412908" y="6147668"/>
            <a:ext cx="7126028" cy="1891665"/>
          </a:xfrm>
          <a:prstGeom prst="rect">
            <a:avLst/>
          </a:prstGeom>
        </p:spPr>
        <p:txBody>
          <a:bodyPr anchor="t" rtlCol="false" tIns="0" lIns="0" bIns="0" rIns="0">
            <a:spAutoFit/>
          </a:bodyPr>
          <a:lstStyle/>
          <a:p>
            <a:pPr algn="l">
              <a:lnSpc>
                <a:spcPts val="3779"/>
              </a:lnSpc>
            </a:pPr>
          </a:p>
          <a:p>
            <a:pPr algn="l">
              <a:lnSpc>
                <a:spcPts val="3779"/>
              </a:lnSpc>
            </a:pPr>
            <a:r>
              <a:rPr lang="en-US" sz="3000">
                <a:solidFill>
                  <a:srgbClr val="3E67C8"/>
                </a:solidFill>
                <a:latin typeface="Montserrat"/>
                <a:ea typeface="Montserrat"/>
                <a:cs typeface="Montserrat"/>
                <a:sym typeface="Montserrat"/>
              </a:rPr>
              <a:t>Created a custom game for stroke patients that adjusts the difficulty based on finger strength detection.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694377" y="-171450"/>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650882" y="2412208"/>
            <a:ext cx="8493118" cy="1037156"/>
          </a:xfrm>
          <a:prstGeom prst="rect">
            <a:avLst/>
          </a:prstGeom>
        </p:spPr>
        <p:txBody>
          <a:bodyPr anchor="t" rtlCol="false" tIns="0" lIns="0" bIns="0" rIns="0">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Gameplay </a:t>
            </a:r>
          </a:p>
        </p:txBody>
      </p:sp>
      <p:grpSp>
        <p:nvGrpSpPr>
          <p:cNvPr name="Group 12" id="12"/>
          <p:cNvGrpSpPr/>
          <p:nvPr/>
        </p:nvGrpSpPr>
        <p:grpSpPr>
          <a:xfrm rot="0">
            <a:off x="7267089" y="1793849"/>
            <a:ext cx="1318118" cy="1318118"/>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16775480" y="7201727"/>
            <a:ext cx="1318118" cy="1318118"/>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8" id="18"/>
          <p:cNvSpPr/>
          <p:nvPr/>
        </p:nvSpPr>
        <p:spPr>
          <a:xfrm flipH="false" flipV="false" rot="0">
            <a:off x="7038224" y="2233914"/>
            <a:ext cx="5825615" cy="3302175"/>
          </a:xfrm>
          <a:custGeom>
            <a:avLst/>
            <a:gdLst/>
            <a:ahLst/>
            <a:cxnLst/>
            <a:rect r="r" b="b" t="t" l="l"/>
            <a:pathLst>
              <a:path h="3302175" w="5825615">
                <a:moveTo>
                  <a:pt x="0" y="0"/>
                </a:moveTo>
                <a:lnTo>
                  <a:pt x="5825614" y="0"/>
                </a:lnTo>
                <a:lnTo>
                  <a:pt x="5825614" y="3302174"/>
                </a:lnTo>
                <a:lnTo>
                  <a:pt x="0" y="3302174"/>
                </a:lnTo>
                <a:lnTo>
                  <a:pt x="0" y="0"/>
                </a:lnTo>
                <a:close/>
              </a:path>
            </a:pathLst>
          </a:custGeom>
          <a:blipFill>
            <a:blip r:embed="rId4"/>
            <a:stretch>
              <a:fillRect l="0" t="0" r="0" b="0"/>
            </a:stretch>
          </a:blipFill>
        </p:spPr>
      </p:sp>
      <p:sp>
        <p:nvSpPr>
          <p:cNvPr name="Freeform 19" id="19"/>
          <p:cNvSpPr/>
          <p:nvPr/>
        </p:nvSpPr>
        <p:spPr>
          <a:xfrm flipH="false" flipV="false" rot="0">
            <a:off x="7038224" y="5643802"/>
            <a:ext cx="5634899" cy="3182520"/>
          </a:xfrm>
          <a:custGeom>
            <a:avLst/>
            <a:gdLst/>
            <a:ahLst/>
            <a:cxnLst/>
            <a:rect r="r" b="b" t="t" l="l"/>
            <a:pathLst>
              <a:path h="3182520" w="5634899">
                <a:moveTo>
                  <a:pt x="0" y="0"/>
                </a:moveTo>
                <a:lnTo>
                  <a:pt x="5634899" y="0"/>
                </a:lnTo>
                <a:lnTo>
                  <a:pt x="5634899" y="3182520"/>
                </a:lnTo>
                <a:lnTo>
                  <a:pt x="0" y="3182520"/>
                </a:lnTo>
                <a:lnTo>
                  <a:pt x="0" y="0"/>
                </a:lnTo>
                <a:close/>
              </a:path>
            </a:pathLst>
          </a:custGeom>
          <a:blipFill>
            <a:blip r:embed="rId5"/>
            <a:stretch>
              <a:fillRect l="0" t="0" r="0" b="0"/>
            </a:stretch>
          </a:blipFill>
        </p:spPr>
      </p:sp>
      <p:sp>
        <p:nvSpPr>
          <p:cNvPr name="Freeform 20" id="20"/>
          <p:cNvSpPr/>
          <p:nvPr/>
        </p:nvSpPr>
        <p:spPr>
          <a:xfrm flipH="false" flipV="false" rot="0">
            <a:off x="12634973" y="5643802"/>
            <a:ext cx="5653027" cy="3182520"/>
          </a:xfrm>
          <a:custGeom>
            <a:avLst/>
            <a:gdLst/>
            <a:ahLst/>
            <a:cxnLst/>
            <a:rect r="r" b="b" t="t" l="l"/>
            <a:pathLst>
              <a:path h="3182520" w="5653027">
                <a:moveTo>
                  <a:pt x="0" y="0"/>
                </a:moveTo>
                <a:lnTo>
                  <a:pt x="5653027" y="0"/>
                </a:lnTo>
                <a:lnTo>
                  <a:pt x="5653027" y="3182520"/>
                </a:lnTo>
                <a:lnTo>
                  <a:pt x="0" y="3182520"/>
                </a:lnTo>
                <a:lnTo>
                  <a:pt x="0" y="0"/>
                </a:lnTo>
                <a:close/>
              </a:path>
            </a:pathLst>
          </a:custGeom>
          <a:blipFill>
            <a:blip r:embed="rId6"/>
            <a:stretch>
              <a:fillRect l="-2843" t="0" r="0" b="0"/>
            </a:stretch>
          </a:blipFill>
        </p:spPr>
      </p:sp>
      <p:sp>
        <p:nvSpPr>
          <p:cNvPr name="TextBox 21" id="21"/>
          <p:cNvSpPr txBox="true"/>
          <p:nvPr/>
        </p:nvSpPr>
        <p:spPr>
          <a:xfrm rot="0">
            <a:off x="579396" y="3706539"/>
            <a:ext cx="7905060" cy="1037156"/>
          </a:xfrm>
          <a:prstGeom prst="rect">
            <a:avLst/>
          </a:prstGeom>
        </p:spPr>
        <p:txBody>
          <a:bodyPr anchor="t" rtlCol="false" tIns="0" lIns="0" bIns="0" rIns="0">
            <a:spAutoFit/>
          </a:bodyPr>
          <a:lstStyle/>
          <a:p>
            <a:pPr algn="l">
              <a:lnSpc>
                <a:spcPts val="7574"/>
              </a:lnSpc>
            </a:pPr>
            <a:r>
              <a:rPr lang="en-US" sz="8510">
                <a:solidFill>
                  <a:srgbClr val="3E67C8"/>
                </a:solidFill>
                <a:latin typeface="Montserrat Semi-Bold"/>
                <a:ea typeface="Montserrat Semi-Bold"/>
                <a:cs typeface="Montserrat Semi-Bold"/>
                <a:sym typeface="Montserrat Semi-Bold"/>
              </a:rPr>
              <a:t>Mechanics</a:t>
            </a:r>
          </a:p>
        </p:txBody>
      </p:sp>
      <p:sp>
        <p:nvSpPr>
          <p:cNvPr name="TextBox 22" id="22"/>
          <p:cNvSpPr txBox="true"/>
          <p:nvPr/>
        </p:nvSpPr>
        <p:spPr>
          <a:xfrm rot="0">
            <a:off x="579396" y="5264273"/>
            <a:ext cx="6174542" cy="3855857"/>
          </a:xfrm>
          <a:prstGeom prst="rect">
            <a:avLst/>
          </a:prstGeom>
        </p:spPr>
        <p:txBody>
          <a:bodyPr anchor="t" rtlCol="false" tIns="0" lIns="0" bIns="0" rIns="0">
            <a:spAutoFit/>
          </a:bodyPr>
          <a:lstStyle/>
          <a:p>
            <a:pPr algn="ctr">
              <a:lnSpc>
                <a:spcPts val="3442"/>
              </a:lnSpc>
            </a:pPr>
            <a:r>
              <a:rPr lang="en-US" sz="2731">
                <a:solidFill>
                  <a:srgbClr val="3E67C8"/>
                </a:solidFill>
                <a:latin typeface="Montserrat"/>
                <a:ea typeface="Montserrat"/>
                <a:cs typeface="Montserrat"/>
                <a:sym typeface="Montserrat"/>
              </a:rPr>
              <a:t>First, we adapt the game to the patient's abilities. The patient controls a diver, aiming to reach the end of a cave-filled course. Lowering their finger makes the diver dive. The diver must manage their oxygen levels and navigate obstacles to reach the treasure at the end of the course.</a:t>
            </a:r>
          </a:p>
        </p:txBody>
      </p:sp>
      <p:sp>
        <p:nvSpPr>
          <p:cNvPr name="Freeform 23" id="23"/>
          <p:cNvSpPr/>
          <p:nvPr/>
        </p:nvSpPr>
        <p:spPr>
          <a:xfrm flipH="false" flipV="false" rot="0">
            <a:off x="12824626" y="2233914"/>
            <a:ext cx="5523904" cy="3302175"/>
          </a:xfrm>
          <a:custGeom>
            <a:avLst/>
            <a:gdLst/>
            <a:ahLst/>
            <a:cxnLst/>
            <a:rect r="r" b="b" t="t" l="l"/>
            <a:pathLst>
              <a:path h="3302175" w="5523904">
                <a:moveTo>
                  <a:pt x="0" y="0"/>
                </a:moveTo>
                <a:lnTo>
                  <a:pt x="5523904" y="0"/>
                </a:lnTo>
                <a:lnTo>
                  <a:pt x="5523904" y="3302174"/>
                </a:lnTo>
                <a:lnTo>
                  <a:pt x="0" y="3302174"/>
                </a:lnTo>
                <a:lnTo>
                  <a:pt x="0" y="0"/>
                </a:lnTo>
                <a:close/>
              </a:path>
            </a:pathLst>
          </a:custGeom>
          <a:blipFill>
            <a:blip r:embed="rId7"/>
            <a:stretch>
              <a:fillRect l="-6423"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39D5FF"/>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71437"/>
            <a:ext cx="18288000" cy="10144125"/>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2223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4" id="4"/>
          <p:cNvGrpSpPr/>
          <p:nvPr/>
        </p:nvGrpSpPr>
        <p:grpSpPr>
          <a:xfrm rot="0">
            <a:off x="6652" y="3163667"/>
            <a:ext cx="1308590" cy="130859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7" id="7"/>
          <p:cNvGrpSpPr/>
          <p:nvPr/>
        </p:nvGrpSpPr>
        <p:grpSpPr>
          <a:xfrm rot="0">
            <a:off x="5696770" y="3163667"/>
            <a:ext cx="1308590" cy="130859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0" id="10"/>
          <p:cNvGrpSpPr/>
          <p:nvPr/>
        </p:nvGrpSpPr>
        <p:grpSpPr>
          <a:xfrm rot="0">
            <a:off x="12375946" y="3163667"/>
            <a:ext cx="1308590" cy="13085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3" id="13"/>
          <p:cNvSpPr/>
          <p:nvPr/>
        </p:nvSpPr>
        <p:spPr>
          <a:xfrm flipH="false" flipV="false" rot="0">
            <a:off x="-245706" y="7054551"/>
            <a:ext cx="4816227" cy="2609022"/>
          </a:xfrm>
          <a:custGeom>
            <a:avLst/>
            <a:gdLst/>
            <a:ahLst/>
            <a:cxnLst/>
            <a:rect r="r" b="b" t="t" l="l"/>
            <a:pathLst>
              <a:path h="2609022" w="4816227">
                <a:moveTo>
                  <a:pt x="0" y="0"/>
                </a:moveTo>
                <a:lnTo>
                  <a:pt x="4816226" y="0"/>
                </a:lnTo>
                <a:lnTo>
                  <a:pt x="4816226" y="2609022"/>
                </a:lnTo>
                <a:lnTo>
                  <a:pt x="0" y="2609022"/>
                </a:lnTo>
                <a:lnTo>
                  <a:pt x="0" y="0"/>
                </a:lnTo>
                <a:close/>
              </a:path>
            </a:pathLst>
          </a:custGeom>
          <a:blipFill>
            <a:blip r:embed="rId3"/>
            <a:stretch>
              <a:fillRect l="-1504" t="-2757" r="-188" b="-2221"/>
            </a:stretch>
          </a:blipFill>
        </p:spPr>
      </p:sp>
      <p:sp>
        <p:nvSpPr>
          <p:cNvPr name="Freeform 14" id="14"/>
          <p:cNvSpPr/>
          <p:nvPr/>
        </p:nvSpPr>
        <p:spPr>
          <a:xfrm flipH="false" flipV="false" rot="0">
            <a:off x="13690390" y="7054551"/>
            <a:ext cx="4607135" cy="2609022"/>
          </a:xfrm>
          <a:custGeom>
            <a:avLst/>
            <a:gdLst/>
            <a:ahLst/>
            <a:cxnLst/>
            <a:rect r="r" b="b" t="t" l="l"/>
            <a:pathLst>
              <a:path h="2609022" w="4607135">
                <a:moveTo>
                  <a:pt x="0" y="0"/>
                </a:moveTo>
                <a:lnTo>
                  <a:pt x="4607135" y="0"/>
                </a:lnTo>
                <a:lnTo>
                  <a:pt x="4607135" y="2609022"/>
                </a:lnTo>
                <a:lnTo>
                  <a:pt x="0" y="2609022"/>
                </a:lnTo>
                <a:lnTo>
                  <a:pt x="0" y="0"/>
                </a:lnTo>
                <a:close/>
              </a:path>
            </a:pathLst>
          </a:custGeom>
          <a:blipFill>
            <a:blip r:embed="rId4"/>
            <a:stretch>
              <a:fillRect l="0" t="0" r="0" b="0"/>
            </a:stretch>
          </a:blipFill>
        </p:spPr>
      </p:sp>
      <p:sp>
        <p:nvSpPr>
          <p:cNvPr name="Freeform 15" id="15"/>
          <p:cNvSpPr/>
          <p:nvPr/>
        </p:nvSpPr>
        <p:spPr>
          <a:xfrm flipH="false" flipV="false" rot="0">
            <a:off x="4465745" y="7054551"/>
            <a:ext cx="4683297" cy="2609022"/>
          </a:xfrm>
          <a:custGeom>
            <a:avLst/>
            <a:gdLst/>
            <a:ahLst/>
            <a:cxnLst/>
            <a:rect r="r" b="b" t="t" l="l"/>
            <a:pathLst>
              <a:path h="2609022" w="4683297">
                <a:moveTo>
                  <a:pt x="0" y="0"/>
                </a:moveTo>
                <a:lnTo>
                  <a:pt x="4683297" y="0"/>
                </a:lnTo>
                <a:lnTo>
                  <a:pt x="4683297" y="2609022"/>
                </a:lnTo>
                <a:lnTo>
                  <a:pt x="0" y="2609022"/>
                </a:lnTo>
                <a:lnTo>
                  <a:pt x="0" y="0"/>
                </a:lnTo>
                <a:close/>
              </a:path>
            </a:pathLst>
          </a:custGeom>
          <a:blipFill>
            <a:blip r:embed="rId5"/>
            <a:stretch>
              <a:fillRect l="0" t="0" r="0" b="0"/>
            </a:stretch>
          </a:blipFill>
        </p:spPr>
      </p:sp>
      <p:sp>
        <p:nvSpPr>
          <p:cNvPr name="TextBox 16" id="16"/>
          <p:cNvSpPr txBox="true"/>
          <p:nvPr/>
        </p:nvSpPr>
        <p:spPr>
          <a:xfrm rot="0">
            <a:off x="1967095" y="1723278"/>
            <a:ext cx="14353810" cy="1622500"/>
          </a:xfrm>
          <a:prstGeom prst="rect">
            <a:avLst/>
          </a:prstGeom>
        </p:spPr>
        <p:txBody>
          <a:bodyPr anchor="t" rtlCol="false" tIns="0" lIns="0" bIns="0" rIns="0">
            <a:spAutoFit/>
          </a:bodyPr>
          <a:lstStyle/>
          <a:p>
            <a:pPr algn="ctr">
              <a:lnSpc>
                <a:spcPts val="4188"/>
              </a:lnSpc>
            </a:pPr>
            <a:r>
              <a:rPr lang="en-US" sz="4706">
                <a:solidFill>
                  <a:srgbClr val="3E67C8"/>
                </a:solidFill>
                <a:latin typeface="Montserrat Ultra-Bold"/>
                <a:ea typeface="Montserrat Ultra-Bold"/>
                <a:cs typeface="Montserrat Ultra-Bold"/>
                <a:sym typeface="Montserrat Ultra-Bold"/>
              </a:rPr>
              <a:t>Key Dramatic and Significant Components of Our Game</a:t>
            </a:r>
          </a:p>
          <a:p>
            <a:pPr algn="ctr">
              <a:lnSpc>
                <a:spcPts val="4188"/>
              </a:lnSpc>
            </a:pPr>
          </a:p>
        </p:txBody>
      </p:sp>
      <p:sp>
        <p:nvSpPr>
          <p:cNvPr name="TextBox 17" id="17"/>
          <p:cNvSpPr txBox="true"/>
          <p:nvPr/>
        </p:nvSpPr>
        <p:spPr>
          <a:xfrm rot="0">
            <a:off x="0" y="4616032"/>
            <a:ext cx="5801545" cy="2163266"/>
          </a:xfrm>
          <a:prstGeom prst="rect">
            <a:avLst/>
          </a:prstGeom>
        </p:spPr>
        <p:txBody>
          <a:bodyPr anchor="t" rtlCol="false" tIns="0" lIns="0" bIns="0" rIns="0">
            <a:spAutoFit/>
          </a:bodyPr>
          <a:lstStyle/>
          <a:p>
            <a:pPr algn="ctr">
              <a:lnSpc>
                <a:spcPts val="2897"/>
              </a:lnSpc>
            </a:pPr>
          </a:p>
          <a:p>
            <a:pPr algn="ctr">
              <a:lnSpc>
                <a:spcPts val="2897"/>
              </a:lnSpc>
            </a:pPr>
            <a:r>
              <a:rPr lang="en-US" sz="2299">
                <a:solidFill>
                  <a:srgbClr val="3E67C8"/>
                </a:solidFill>
                <a:latin typeface="Montserrat Medium"/>
                <a:ea typeface="Montserrat Medium"/>
                <a:cs typeface="Montserrat Medium"/>
                <a:sym typeface="Montserrat Medium"/>
              </a:rPr>
              <a:t>The game customizes difficulty with cave size, diver speed, and oxygen depletion to match each patient’s abilities.</a:t>
            </a:r>
          </a:p>
          <a:p>
            <a:pPr algn="ctr">
              <a:lnSpc>
                <a:spcPts val="2897"/>
              </a:lnSpc>
            </a:pPr>
          </a:p>
        </p:txBody>
      </p:sp>
      <p:sp>
        <p:nvSpPr>
          <p:cNvPr name="TextBox 18" id="18"/>
          <p:cNvSpPr txBox="true"/>
          <p:nvPr/>
        </p:nvSpPr>
        <p:spPr>
          <a:xfrm rot="0">
            <a:off x="5968834" y="4529407"/>
            <a:ext cx="5806205" cy="2525144"/>
          </a:xfrm>
          <a:prstGeom prst="rect">
            <a:avLst/>
          </a:prstGeom>
        </p:spPr>
        <p:txBody>
          <a:bodyPr anchor="t" rtlCol="false" tIns="0" lIns="0" bIns="0" rIns="0">
            <a:spAutoFit/>
          </a:bodyPr>
          <a:lstStyle/>
          <a:p>
            <a:pPr algn="ctr">
              <a:lnSpc>
                <a:spcPts val="2897"/>
              </a:lnSpc>
            </a:pPr>
          </a:p>
          <a:p>
            <a:pPr algn="ctr">
              <a:lnSpc>
                <a:spcPts val="2897"/>
              </a:lnSpc>
            </a:pPr>
            <a:r>
              <a:rPr lang="en-US" sz="2299">
                <a:solidFill>
                  <a:srgbClr val="3E67C8"/>
                </a:solidFill>
                <a:latin typeface="Montserrat Medium"/>
                <a:ea typeface="Montserrat Medium"/>
                <a:cs typeface="Montserrat Medium"/>
                <a:sym typeface="Montserrat Medium"/>
              </a:rPr>
              <a:t>The project enhances finger movement and motivation with an immersive ocean-themed game featuring dynamic visuals and progress tracking.</a:t>
            </a:r>
          </a:p>
          <a:p>
            <a:pPr algn="ctr">
              <a:lnSpc>
                <a:spcPts val="2897"/>
              </a:lnSpc>
            </a:pPr>
          </a:p>
        </p:txBody>
      </p:sp>
      <p:sp>
        <p:nvSpPr>
          <p:cNvPr name="TextBox 19" id="19"/>
          <p:cNvSpPr txBox="true"/>
          <p:nvPr/>
        </p:nvSpPr>
        <p:spPr>
          <a:xfrm rot="0">
            <a:off x="12018528" y="4587457"/>
            <a:ext cx="6163219" cy="2163266"/>
          </a:xfrm>
          <a:prstGeom prst="rect">
            <a:avLst/>
          </a:prstGeom>
        </p:spPr>
        <p:txBody>
          <a:bodyPr anchor="t" rtlCol="false" tIns="0" lIns="0" bIns="0" rIns="0">
            <a:spAutoFit/>
          </a:bodyPr>
          <a:lstStyle/>
          <a:p>
            <a:pPr algn="ctr" marL="0" indent="0" lvl="0">
              <a:lnSpc>
                <a:spcPts val="2897"/>
              </a:lnSpc>
              <a:spcBef>
                <a:spcPct val="0"/>
              </a:spcBef>
            </a:pPr>
          </a:p>
          <a:p>
            <a:pPr algn="ctr" marL="0" indent="0" lvl="0">
              <a:lnSpc>
                <a:spcPts val="2897"/>
              </a:lnSpc>
              <a:spcBef>
                <a:spcPct val="0"/>
              </a:spcBef>
            </a:pPr>
            <a:r>
              <a:rPr lang="en-US" sz="2299" strike="noStrike" u="none">
                <a:solidFill>
                  <a:srgbClr val="3E67C8"/>
                </a:solidFill>
                <a:latin typeface="Montserrat Medium"/>
                <a:ea typeface="Montserrat Medium"/>
                <a:cs typeface="Montserrat Medium"/>
                <a:sym typeface="Montserrat Medium"/>
              </a:rPr>
              <a:t>Audio and visual cues guide gameplay, with red flashes for collisions and sounds for successes. End-of-game screens and music reinforce outcomes.</a:t>
            </a:r>
          </a:p>
          <a:p>
            <a:pPr algn="ctr" marL="0" indent="0" lvl="0">
              <a:lnSpc>
                <a:spcPts val="2897"/>
              </a:lnSpc>
              <a:spcBef>
                <a:spcPct val="0"/>
              </a:spcBef>
            </a:pPr>
          </a:p>
        </p:txBody>
      </p:sp>
      <p:sp>
        <p:nvSpPr>
          <p:cNvPr name="TextBox 20" id="20"/>
          <p:cNvSpPr txBox="true"/>
          <p:nvPr/>
        </p:nvSpPr>
        <p:spPr>
          <a:xfrm rot="0">
            <a:off x="6429132" y="3836316"/>
            <a:ext cx="5232559" cy="517779"/>
          </a:xfrm>
          <a:prstGeom prst="rect">
            <a:avLst/>
          </a:prstGeom>
        </p:spPr>
        <p:txBody>
          <a:bodyPr anchor="t" rtlCol="false" tIns="0" lIns="0" bIns="0" rIns="0">
            <a:spAutoFit/>
          </a:bodyPr>
          <a:lstStyle/>
          <a:p>
            <a:pPr algn="l" marL="0" indent="0" lvl="0">
              <a:lnSpc>
                <a:spcPts val="4158"/>
              </a:lnSpc>
              <a:spcBef>
                <a:spcPct val="0"/>
              </a:spcBef>
            </a:pPr>
            <a:r>
              <a:rPr lang="en-US" sz="3300" strike="noStrike" u="none">
                <a:solidFill>
                  <a:srgbClr val="3E67C8"/>
                </a:solidFill>
                <a:latin typeface="Montserrat Bold"/>
                <a:ea typeface="Montserrat Bold"/>
                <a:cs typeface="Montserrat Bold"/>
                <a:sym typeface="Montserrat Bold"/>
              </a:rPr>
              <a:t>Focus and Engagement</a:t>
            </a:r>
          </a:p>
        </p:txBody>
      </p:sp>
      <p:sp>
        <p:nvSpPr>
          <p:cNvPr name="TextBox 21" id="21"/>
          <p:cNvSpPr txBox="true"/>
          <p:nvPr/>
        </p:nvSpPr>
        <p:spPr>
          <a:xfrm rot="0">
            <a:off x="619484" y="3807741"/>
            <a:ext cx="3834734" cy="517779"/>
          </a:xfrm>
          <a:prstGeom prst="rect">
            <a:avLst/>
          </a:prstGeom>
        </p:spPr>
        <p:txBody>
          <a:bodyPr anchor="t" rtlCol="false" tIns="0" lIns="0" bIns="0" rIns="0">
            <a:spAutoFit/>
          </a:bodyPr>
          <a:lstStyle/>
          <a:p>
            <a:pPr algn="l">
              <a:lnSpc>
                <a:spcPts val="4158"/>
              </a:lnSpc>
            </a:pPr>
            <a:r>
              <a:rPr lang="en-US" sz="3300">
                <a:solidFill>
                  <a:srgbClr val="3E67C8"/>
                </a:solidFill>
                <a:latin typeface="Montserrat Bold"/>
                <a:ea typeface="Montserrat Bold"/>
                <a:cs typeface="Montserrat Bold"/>
                <a:sym typeface="Montserrat Bold"/>
              </a:rPr>
              <a:t>Difficulty Levels</a:t>
            </a:r>
          </a:p>
        </p:txBody>
      </p:sp>
      <p:sp>
        <p:nvSpPr>
          <p:cNvPr name="TextBox 22" id="22"/>
          <p:cNvSpPr txBox="true"/>
          <p:nvPr/>
        </p:nvSpPr>
        <p:spPr>
          <a:xfrm rot="0">
            <a:off x="13030241" y="3545803"/>
            <a:ext cx="4939960" cy="1041654"/>
          </a:xfrm>
          <a:prstGeom prst="rect">
            <a:avLst/>
          </a:prstGeom>
        </p:spPr>
        <p:txBody>
          <a:bodyPr anchor="t" rtlCol="false" tIns="0" lIns="0" bIns="0" rIns="0">
            <a:spAutoFit/>
          </a:bodyPr>
          <a:lstStyle/>
          <a:p>
            <a:pPr algn="l" marL="0" indent="0" lvl="0">
              <a:lnSpc>
                <a:spcPts val="4158"/>
              </a:lnSpc>
              <a:spcBef>
                <a:spcPct val="0"/>
              </a:spcBef>
            </a:pPr>
            <a:r>
              <a:rPr lang="en-US" sz="3300">
                <a:solidFill>
                  <a:srgbClr val="3E67C8"/>
                </a:solidFill>
                <a:latin typeface="Montserrat Bold"/>
                <a:ea typeface="Montserrat Bold"/>
                <a:cs typeface="Montserrat Bold"/>
                <a:sym typeface="Montserrat Bold"/>
              </a:rPr>
              <a:t>Player Feedback on Success and Failure</a:t>
            </a:r>
          </a:p>
        </p:txBody>
      </p:sp>
      <p:sp>
        <p:nvSpPr>
          <p:cNvPr name="Freeform 23" id="23"/>
          <p:cNvSpPr/>
          <p:nvPr/>
        </p:nvSpPr>
        <p:spPr>
          <a:xfrm flipH="false" flipV="false" rot="0">
            <a:off x="9165563" y="7054551"/>
            <a:ext cx="4689718" cy="2634356"/>
          </a:xfrm>
          <a:custGeom>
            <a:avLst/>
            <a:gdLst/>
            <a:ahLst/>
            <a:cxnLst/>
            <a:rect r="r" b="b" t="t" l="l"/>
            <a:pathLst>
              <a:path h="2634356" w="4689718">
                <a:moveTo>
                  <a:pt x="0" y="0"/>
                </a:moveTo>
                <a:lnTo>
                  <a:pt x="4689719" y="0"/>
                </a:lnTo>
                <a:lnTo>
                  <a:pt x="4689719" y="2634356"/>
                </a:lnTo>
                <a:lnTo>
                  <a:pt x="0" y="2634356"/>
                </a:lnTo>
                <a:lnTo>
                  <a:pt x="0" y="0"/>
                </a:lnTo>
                <a:close/>
              </a:path>
            </a:pathLst>
          </a:custGeom>
          <a:blipFill>
            <a:blip r:embed="rId6"/>
            <a:stretch>
              <a:fillRect l="0" t="0" r="0" b="-1972"/>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0" id="10"/>
          <p:cNvGrpSpPr/>
          <p:nvPr/>
        </p:nvGrpSpPr>
        <p:grpSpPr>
          <a:xfrm rot="0">
            <a:off x="9440401" y="2788479"/>
            <a:ext cx="407555" cy="407555"/>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3" id="13"/>
          <p:cNvGrpSpPr/>
          <p:nvPr/>
        </p:nvGrpSpPr>
        <p:grpSpPr>
          <a:xfrm rot="0">
            <a:off x="10099988" y="2741993"/>
            <a:ext cx="9141541" cy="600679"/>
            <a:chOff x="0" y="0"/>
            <a:chExt cx="2407649" cy="158203"/>
          </a:xfrm>
        </p:grpSpPr>
        <p:sp>
          <p:nvSpPr>
            <p:cNvPr name="Freeform 14" id="14"/>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5" id="15"/>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grpSp>
        <p:nvGrpSpPr>
          <p:cNvPr name="Group 16" id="16"/>
          <p:cNvGrpSpPr/>
          <p:nvPr/>
        </p:nvGrpSpPr>
        <p:grpSpPr>
          <a:xfrm rot="0">
            <a:off x="9440401" y="4609496"/>
            <a:ext cx="407555" cy="40755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9" id="19"/>
          <p:cNvGrpSpPr/>
          <p:nvPr/>
        </p:nvGrpSpPr>
        <p:grpSpPr>
          <a:xfrm rot="0">
            <a:off x="10099988" y="4599971"/>
            <a:ext cx="8518157" cy="600679"/>
            <a:chOff x="0" y="0"/>
            <a:chExt cx="2243465" cy="158203"/>
          </a:xfrm>
        </p:grpSpPr>
        <p:sp>
          <p:nvSpPr>
            <p:cNvPr name="Freeform 20" id="20"/>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21" id="21"/>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grpSp>
        <p:nvGrpSpPr>
          <p:cNvPr name="Group 22" id="22"/>
          <p:cNvGrpSpPr/>
          <p:nvPr/>
        </p:nvGrpSpPr>
        <p:grpSpPr>
          <a:xfrm rot="0">
            <a:off x="9440401" y="6467475"/>
            <a:ext cx="407555" cy="40755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5" id="25"/>
          <p:cNvGrpSpPr/>
          <p:nvPr/>
        </p:nvGrpSpPr>
        <p:grpSpPr>
          <a:xfrm rot="0">
            <a:off x="10099988" y="6457950"/>
            <a:ext cx="8518157" cy="600679"/>
            <a:chOff x="0" y="0"/>
            <a:chExt cx="2243465" cy="158203"/>
          </a:xfrm>
        </p:grpSpPr>
        <p:sp>
          <p:nvSpPr>
            <p:cNvPr name="Freeform 26" id="26"/>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27" id="27"/>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grpSp>
        <p:nvGrpSpPr>
          <p:cNvPr name="Group 28" id="28"/>
          <p:cNvGrpSpPr/>
          <p:nvPr/>
        </p:nvGrpSpPr>
        <p:grpSpPr>
          <a:xfrm rot="0">
            <a:off x="9440401" y="8325454"/>
            <a:ext cx="407555" cy="407555"/>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31" id="31"/>
          <p:cNvGrpSpPr/>
          <p:nvPr/>
        </p:nvGrpSpPr>
        <p:grpSpPr>
          <a:xfrm rot="0">
            <a:off x="10099988" y="8315929"/>
            <a:ext cx="8518157" cy="600679"/>
            <a:chOff x="0" y="0"/>
            <a:chExt cx="2243465" cy="158203"/>
          </a:xfrm>
        </p:grpSpPr>
        <p:sp>
          <p:nvSpPr>
            <p:cNvPr name="Freeform 32" id="32"/>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33" id="33"/>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sp>
        <p:nvSpPr>
          <p:cNvPr name="Freeform 34" id="34"/>
          <p:cNvSpPr/>
          <p:nvPr/>
        </p:nvSpPr>
        <p:spPr>
          <a:xfrm flipH="false" flipV="false" rot="0">
            <a:off x="138017" y="4813274"/>
            <a:ext cx="4925625" cy="2299673"/>
          </a:xfrm>
          <a:custGeom>
            <a:avLst/>
            <a:gdLst/>
            <a:ahLst/>
            <a:cxnLst/>
            <a:rect r="r" b="b" t="t" l="l"/>
            <a:pathLst>
              <a:path h="2299673" w="4925625">
                <a:moveTo>
                  <a:pt x="0" y="0"/>
                </a:moveTo>
                <a:lnTo>
                  <a:pt x="4925626" y="0"/>
                </a:lnTo>
                <a:lnTo>
                  <a:pt x="4925626" y="2299673"/>
                </a:lnTo>
                <a:lnTo>
                  <a:pt x="0" y="2299673"/>
                </a:lnTo>
                <a:lnTo>
                  <a:pt x="0" y="0"/>
                </a:lnTo>
                <a:close/>
              </a:path>
            </a:pathLst>
          </a:custGeom>
          <a:blipFill>
            <a:blip r:embed="rId3"/>
            <a:stretch>
              <a:fillRect l="-5766" t="-21835" r="-5766" b="-13577"/>
            </a:stretch>
          </a:blipFill>
        </p:spPr>
      </p:sp>
      <p:sp>
        <p:nvSpPr>
          <p:cNvPr name="Freeform 35" id="35"/>
          <p:cNvSpPr/>
          <p:nvPr/>
        </p:nvSpPr>
        <p:spPr>
          <a:xfrm flipH="false" flipV="false" rot="0">
            <a:off x="4127324" y="7112947"/>
            <a:ext cx="4797601" cy="3135953"/>
          </a:xfrm>
          <a:custGeom>
            <a:avLst/>
            <a:gdLst/>
            <a:ahLst/>
            <a:cxnLst/>
            <a:rect r="r" b="b" t="t" l="l"/>
            <a:pathLst>
              <a:path h="3135953" w="4797601">
                <a:moveTo>
                  <a:pt x="0" y="0"/>
                </a:moveTo>
                <a:lnTo>
                  <a:pt x="4797601" y="0"/>
                </a:lnTo>
                <a:lnTo>
                  <a:pt x="4797601" y="3135953"/>
                </a:lnTo>
                <a:lnTo>
                  <a:pt x="0" y="3135953"/>
                </a:lnTo>
                <a:lnTo>
                  <a:pt x="0" y="0"/>
                </a:lnTo>
                <a:close/>
              </a:path>
            </a:pathLst>
          </a:custGeom>
          <a:blipFill>
            <a:blip r:embed="rId4"/>
            <a:stretch>
              <a:fillRect l="0" t="-3592" r="0" b="0"/>
            </a:stretch>
          </a:blipFill>
        </p:spPr>
      </p:sp>
      <p:sp>
        <p:nvSpPr>
          <p:cNvPr name="TextBox 36" id="36"/>
          <p:cNvSpPr txBox="true"/>
          <p:nvPr/>
        </p:nvSpPr>
        <p:spPr>
          <a:xfrm rot="0">
            <a:off x="1000125" y="3655815"/>
            <a:ext cx="7519102" cy="10303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Semi-Bold"/>
                <a:ea typeface="Montserrat Semi-Bold"/>
                <a:cs typeface="Montserrat Semi-Bold"/>
                <a:sym typeface="Montserrat Semi-Bold"/>
              </a:rPr>
              <a:t>Explanations</a:t>
            </a:r>
          </a:p>
        </p:txBody>
      </p:sp>
      <p:sp>
        <p:nvSpPr>
          <p:cNvPr name="TextBox 37" id="37"/>
          <p:cNvSpPr txBox="true"/>
          <p:nvPr/>
        </p:nvSpPr>
        <p:spPr>
          <a:xfrm rot="0">
            <a:off x="1000125" y="2680571"/>
            <a:ext cx="7905060" cy="1030388"/>
          </a:xfrm>
          <a:prstGeom prst="rect">
            <a:avLst/>
          </a:prstGeom>
        </p:spPr>
        <p:txBody>
          <a:bodyPr anchor="t" rtlCol="false" tIns="0" lIns="0" bIns="0" rIns="0">
            <a:spAutoFit/>
          </a:bodyPr>
          <a:lstStyle/>
          <a:p>
            <a:pPr algn="ctr">
              <a:lnSpc>
                <a:spcPts val="7574"/>
              </a:lnSpc>
            </a:pPr>
            <a:r>
              <a:rPr lang="en-US" sz="8510">
                <a:solidFill>
                  <a:srgbClr val="3E67C8"/>
                </a:solidFill>
                <a:latin typeface="Montserrat Ultra-Bold"/>
                <a:ea typeface="Montserrat Ultra-Bold"/>
                <a:cs typeface="Montserrat Ultra-Bold"/>
                <a:sym typeface="Montserrat Ultra-Bold"/>
              </a:rPr>
              <a:t>Technical </a:t>
            </a:r>
          </a:p>
        </p:txBody>
      </p:sp>
      <p:sp>
        <p:nvSpPr>
          <p:cNvPr name="TextBox 38" id="38"/>
          <p:cNvSpPr txBox="true"/>
          <p:nvPr/>
        </p:nvSpPr>
        <p:spPr>
          <a:xfrm rot="0">
            <a:off x="10572813" y="2839271"/>
            <a:ext cx="5897807" cy="427091"/>
          </a:xfrm>
          <a:prstGeom prst="rect">
            <a:avLst/>
          </a:prstGeom>
        </p:spPr>
        <p:txBody>
          <a:bodyPr anchor="t" rtlCol="false" tIns="0" lIns="0" bIns="0" rIns="0">
            <a:spAutoFit/>
          </a:bodyPr>
          <a:lstStyle/>
          <a:p>
            <a:pPr algn="l">
              <a:lnSpc>
                <a:spcPts val="3403"/>
              </a:lnSpc>
            </a:pPr>
            <a:r>
              <a:rPr lang="en-US" sz="2701">
                <a:solidFill>
                  <a:srgbClr val="FFFFFF"/>
                </a:solidFill>
                <a:latin typeface="Montserrat Bold"/>
                <a:ea typeface="Montserrat Bold"/>
                <a:cs typeface="Montserrat Bold"/>
                <a:sym typeface="Montserrat Bold"/>
              </a:rPr>
              <a:t>Simulation Using Demo File</a:t>
            </a:r>
          </a:p>
        </p:txBody>
      </p:sp>
      <p:sp>
        <p:nvSpPr>
          <p:cNvPr name="TextBox 39" id="39"/>
          <p:cNvSpPr txBox="true"/>
          <p:nvPr/>
        </p:nvSpPr>
        <p:spPr>
          <a:xfrm rot="0">
            <a:off x="10572813" y="4705253"/>
            <a:ext cx="7089948" cy="427091"/>
          </a:xfrm>
          <a:prstGeom prst="rect">
            <a:avLst/>
          </a:prstGeom>
        </p:spPr>
        <p:txBody>
          <a:bodyPr anchor="t" rtlCol="false" tIns="0" lIns="0" bIns="0" rIns="0">
            <a:spAutoFit/>
          </a:bodyPr>
          <a:lstStyle/>
          <a:p>
            <a:pPr algn="l">
              <a:lnSpc>
                <a:spcPts val="3403"/>
              </a:lnSpc>
            </a:pPr>
            <a:r>
              <a:rPr lang="en-US" sz="2701">
                <a:solidFill>
                  <a:srgbClr val="FFFFFF"/>
                </a:solidFill>
                <a:latin typeface="Montserrat Bold"/>
                <a:ea typeface="Montserrat Bold"/>
                <a:cs typeface="Montserrat Bold"/>
                <a:sym typeface="Montserrat Bold"/>
              </a:rPr>
              <a:t>Force Data Integration via UDP</a:t>
            </a:r>
          </a:p>
        </p:txBody>
      </p:sp>
      <p:sp>
        <p:nvSpPr>
          <p:cNvPr name="TextBox 40" id="40"/>
          <p:cNvSpPr txBox="true"/>
          <p:nvPr/>
        </p:nvSpPr>
        <p:spPr>
          <a:xfrm rot="0">
            <a:off x="10572813" y="6563232"/>
            <a:ext cx="7089948" cy="427091"/>
          </a:xfrm>
          <a:prstGeom prst="rect">
            <a:avLst/>
          </a:prstGeom>
        </p:spPr>
        <p:txBody>
          <a:bodyPr anchor="t" rtlCol="false" tIns="0" lIns="0" bIns="0" rIns="0">
            <a:spAutoFit/>
          </a:bodyPr>
          <a:lstStyle/>
          <a:p>
            <a:pPr algn="l">
              <a:lnSpc>
                <a:spcPts val="3403"/>
              </a:lnSpc>
            </a:pPr>
            <a:r>
              <a:rPr lang="en-US" sz="2701">
                <a:solidFill>
                  <a:srgbClr val="FFFFFF"/>
                </a:solidFill>
                <a:latin typeface="Montserrat Bold"/>
                <a:ea typeface="Montserrat Bold"/>
                <a:cs typeface="Montserrat Bold"/>
                <a:sym typeface="Montserrat Bold"/>
              </a:rPr>
              <a:t>Cave Parameters from Excel File</a:t>
            </a:r>
          </a:p>
        </p:txBody>
      </p:sp>
      <p:sp>
        <p:nvSpPr>
          <p:cNvPr name="TextBox 41" id="41"/>
          <p:cNvSpPr txBox="true"/>
          <p:nvPr/>
        </p:nvSpPr>
        <p:spPr>
          <a:xfrm rot="0">
            <a:off x="10572813" y="8421210"/>
            <a:ext cx="7089948" cy="427091"/>
          </a:xfrm>
          <a:prstGeom prst="rect">
            <a:avLst/>
          </a:prstGeom>
        </p:spPr>
        <p:txBody>
          <a:bodyPr anchor="t" rtlCol="false" tIns="0" lIns="0" bIns="0" rIns="0">
            <a:spAutoFit/>
          </a:bodyPr>
          <a:lstStyle/>
          <a:p>
            <a:pPr algn="l">
              <a:lnSpc>
                <a:spcPts val="3403"/>
              </a:lnSpc>
            </a:pPr>
            <a:r>
              <a:rPr lang="en-US" sz="2701">
                <a:solidFill>
                  <a:srgbClr val="FFFFFF"/>
                </a:solidFill>
                <a:latin typeface="Montserrat Bold"/>
                <a:ea typeface="Montserrat Bold"/>
                <a:cs typeface="Montserrat Bold"/>
                <a:sym typeface="Montserrat Bold"/>
              </a:rPr>
              <a:t>Basic Game Parameters GUI</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0" id="10"/>
          <p:cNvGrpSpPr/>
          <p:nvPr/>
        </p:nvGrpSpPr>
        <p:grpSpPr>
          <a:xfrm rot="0">
            <a:off x="2712550" y="7033624"/>
            <a:ext cx="468317" cy="46831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3" id="13"/>
          <p:cNvGrpSpPr/>
          <p:nvPr/>
        </p:nvGrpSpPr>
        <p:grpSpPr>
          <a:xfrm rot="0">
            <a:off x="3470476" y="6922665"/>
            <a:ext cx="4668243" cy="1191911"/>
            <a:chOff x="0" y="0"/>
            <a:chExt cx="1069972" cy="273189"/>
          </a:xfrm>
        </p:grpSpPr>
        <p:sp>
          <p:nvSpPr>
            <p:cNvPr name="Freeform 14" id="14"/>
            <p:cNvSpPr/>
            <p:nvPr/>
          </p:nvSpPr>
          <p:spPr>
            <a:xfrm flipH="false" flipV="false" rot="0">
              <a:off x="0" y="0"/>
              <a:ext cx="1069972" cy="273189"/>
            </a:xfrm>
            <a:custGeom>
              <a:avLst/>
              <a:gdLst/>
              <a:ahLst/>
              <a:cxnLst/>
              <a:rect r="r" b="b" t="t" l="l"/>
              <a:pathLst>
                <a:path h="273189" w="1069972">
                  <a:moveTo>
                    <a:pt x="0" y="0"/>
                  </a:moveTo>
                  <a:lnTo>
                    <a:pt x="1069972" y="0"/>
                  </a:lnTo>
                  <a:lnTo>
                    <a:pt x="1069972" y="273189"/>
                  </a:lnTo>
                  <a:lnTo>
                    <a:pt x="0" y="273189"/>
                  </a:lnTo>
                  <a:close/>
                </a:path>
              </a:pathLst>
            </a:custGeom>
            <a:gradFill rotWithShape="true">
              <a:gsLst>
                <a:gs pos="0">
                  <a:srgbClr val="006CCD">
                    <a:alpha val="100000"/>
                  </a:srgbClr>
                </a:gs>
                <a:gs pos="100000">
                  <a:srgbClr val="041D57">
                    <a:alpha val="100000"/>
                  </a:srgbClr>
                </a:gs>
              </a:gsLst>
              <a:lin ang="0"/>
            </a:gradFill>
          </p:spPr>
        </p:sp>
        <p:sp>
          <p:nvSpPr>
            <p:cNvPr name="TextBox 15" id="15"/>
            <p:cNvSpPr txBox="true"/>
            <p:nvPr/>
          </p:nvSpPr>
          <p:spPr>
            <a:xfrm>
              <a:off x="0" y="-38100"/>
              <a:ext cx="1069972" cy="311289"/>
            </a:xfrm>
            <a:prstGeom prst="rect">
              <a:avLst/>
            </a:prstGeom>
          </p:spPr>
          <p:txBody>
            <a:bodyPr anchor="ctr" rtlCol="false" tIns="50800" lIns="50800" bIns="50800" rIns="50800"/>
            <a:lstStyle/>
            <a:p>
              <a:pPr algn="ctr">
                <a:lnSpc>
                  <a:spcPts val="2199"/>
                </a:lnSpc>
              </a:pPr>
            </a:p>
          </p:txBody>
        </p:sp>
      </p:grpSp>
      <p:grpSp>
        <p:nvGrpSpPr>
          <p:cNvPr name="Group 16" id="16"/>
          <p:cNvGrpSpPr/>
          <p:nvPr/>
        </p:nvGrpSpPr>
        <p:grpSpPr>
          <a:xfrm rot="0">
            <a:off x="10096699" y="7020502"/>
            <a:ext cx="412935" cy="412935"/>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9" id="19"/>
          <p:cNvGrpSpPr/>
          <p:nvPr/>
        </p:nvGrpSpPr>
        <p:grpSpPr>
          <a:xfrm rot="0">
            <a:off x="10808807" y="6922665"/>
            <a:ext cx="4785693" cy="1191911"/>
            <a:chOff x="0" y="0"/>
            <a:chExt cx="1244007" cy="309829"/>
          </a:xfrm>
        </p:grpSpPr>
        <p:sp>
          <p:nvSpPr>
            <p:cNvPr name="Freeform 20" id="20"/>
            <p:cNvSpPr/>
            <p:nvPr/>
          </p:nvSpPr>
          <p:spPr>
            <a:xfrm flipH="false" flipV="false" rot="0">
              <a:off x="0" y="0"/>
              <a:ext cx="1244007" cy="309829"/>
            </a:xfrm>
            <a:custGeom>
              <a:avLst/>
              <a:gdLst/>
              <a:ahLst/>
              <a:cxnLst/>
              <a:rect r="r" b="b" t="t" l="l"/>
              <a:pathLst>
                <a:path h="309829" w="1244007">
                  <a:moveTo>
                    <a:pt x="0" y="0"/>
                  </a:moveTo>
                  <a:lnTo>
                    <a:pt x="1244007" y="0"/>
                  </a:lnTo>
                  <a:lnTo>
                    <a:pt x="1244007" y="309829"/>
                  </a:lnTo>
                  <a:lnTo>
                    <a:pt x="0" y="309829"/>
                  </a:lnTo>
                  <a:close/>
                </a:path>
              </a:pathLst>
            </a:custGeom>
            <a:gradFill rotWithShape="true">
              <a:gsLst>
                <a:gs pos="0">
                  <a:srgbClr val="006CCD">
                    <a:alpha val="100000"/>
                  </a:srgbClr>
                </a:gs>
                <a:gs pos="100000">
                  <a:srgbClr val="041D57">
                    <a:alpha val="100000"/>
                  </a:srgbClr>
                </a:gs>
              </a:gsLst>
              <a:lin ang="0"/>
            </a:gradFill>
          </p:spPr>
        </p:sp>
        <p:sp>
          <p:nvSpPr>
            <p:cNvPr name="TextBox 21" id="21"/>
            <p:cNvSpPr txBox="true"/>
            <p:nvPr/>
          </p:nvSpPr>
          <p:spPr>
            <a:xfrm>
              <a:off x="0" y="-38100"/>
              <a:ext cx="1244007" cy="347929"/>
            </a:xfrm>
            <a:prstGeom prst="rect">
              <a:avLst/>
            </a:prstGeom>
          </p:spPr>
          <p:txBody>
            <a:bodyPr anchor="ctr" rtlCol="false" tIns="50800" lIns="50800" bIns="50800" rIns="50800"/>
            <a:lstStyle/>
            <a:p>
              <a:pPr algn="ctr">
                <a:lnSpc>
                  <a:spcPts val="2199"/>
                </a:lnSpc>
              </a:pPr>
            </a:p>
          </p:txBody>
        </p:sp>
      </p:grpSp>
      <p:grpSp>
        <p:nvGrpSpPr>
          <p:cNvPr name="Group 22" id="22"/>
          <p:cNvGrpSpPr/>
          <p:nvPr/>
        </p:nvGrpSpPr>
        <p:grpSpPr>
          <a:xfrm rot="0">
            <a:off x="10096699" y="8807186"/>
            <a:ext cx="407555" cy="407555"/>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5" id="25"/>
          <p:cNvGrpSpPr/>
          <p:nvPr/>
        </p:nvGrpSpPr>
        <p:grpSpPr>
          <a:xfrm rot="0">
            <a:off x="10866204" y="8655925"/>
            <a:ext cx="4728296" cy="1153373"/>
            <a:chOff x="0" y="0"/>
            <a:chExt cx="1245313" cy="303769"/>
          </a:xfrm>
        </p:grpSpPr>
        <p:sp>
          <p:nvSpPr>
            <p:cNvPr name="Freeform 26" id="26"/>
            <p:cNvSpPr/>
            <p:nvPr/>
          </p:nvSpPr>
          <p:spPr>
            <a:xfrm flipH="false" flipV="false" rot="0">
              <a:off x="0" y="0"/>
              <a:ext cx="1245313" cy="303769"/>
            </a:xfrm>
            <a:custGeom>
              <a:avLst/>
              <a:gdLst/>
              <a:ahLst/>
              <a:cxnLst/>
              <a:rect r="r" b="b" t="t" l="l"/>
              <a:pathLst>
                <a:path h="303769" w="1245313">
                  <a:moveTo>
                    <a:pt x="0" y="0"/>
                  </a:moveTo>
                  <a:lnTo>
                    <a:pt x="1245313" y="0"/>
                  </a:lnTo>
                  <a:lnTo>
                    <a:pt x="1245313" y="303769"/>
                  </a:lnTo>
                  <a:lnTo>
                    <a:pt x="0" y="303769"/>
                  </a:lnTo>
                  <a:close/>
                </a:path>
              </a:pathLst>
            </a:custGeom>
            <a:gradFill rotWithShape="true">
              <a:gsLst>
                <a:gs pos="0">
                  <a:srgbClr val="006CCD">
                    <a:alpha val="100000"/>
                  </a:srgbClr>
                </a:gs>
                <a:gs pos="100000">
                  <a:srgbClr val="041D57">
                    <a:alpha val="100000"/>
                  </a:srgbClr>
                </a:gs>
              </a:gsLst>
              <a:lin ang="0"/>
            </a:gradFill>
          </p:spPr>
        </p:sp>
        <p:sp>
          <p:nvSpPr>
            <p:cNvPr name="TextBox 27" id="27"/>
            <p:cNvSpPr txBox="true"/>
            <p:nvPr/>
          </p:nvSpPr>
          <p:spPr>
            <a:xfrm>
              <a:off x="0" y="-38100"/>
              <a:ext cx="1245313" cy="341869"/>
            </a:xfrm>
            <a:prstGeom prst="rect">
              <a:avLst/>
            </a:prstGeom>
          </p:spPr>
          <p:txBody>
            <a:bodyPr anchor="ctr" rtlCol="false" tIns="50800" lIns="50800" bIns="50800" rIns="50800"/>
            <a:lstStyle/>
            <a:p>
              <a:pPr algn="ctr">
                <a:lnSpc>
                  <a:spcPts val="2199"/>
                </a:lnSpc>
              </a:pPr>
            </a:p>
          </p:txBody>
        </p:sp>
      </p:grpSp>
      <p:grpSp>
        <p:nvGrpSpPr>
          <p:cNvPr name="Group 28" id="28"/>
          <p:cNvGrpSpPr/>
          <p:nvPr/>
        </p:nvGrpSpPr>
        <p:grpSpPr>
          <a:xfrm rot="0">
            <a:off x="2712550" y="8796349"/>
            <a:ext cx="407555" cy="407555"/>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31" id="31"/>
          <p:cNvGrpSpPr/>
          <p:nvPr/>
        </p:nvGrpSpPr>
        <p:grpSpPr>
          <a:xfrm rot="0">
            <a:off x="3415380" y="8655925"/>
            <a:ext cx="4723339" cy="1081125"/>
            <a:chOff x="0" y="0"/>
            <a:chExt cx="1244007" cy="284741"/>
          </a:xfrm>
        </p:grpSpPr>
        <p:sp>
          <p:nvSpPr>
            <p:cNvPr name="Freeform 32" id="32"/>
            <p:cNvSpPr/>
            <p:nvPr/>
          </p:nvSpPr>
          <p:spPr>
            <a:xfrm flipH="false" flipV="false" rot="0">
              <a:off x="0" y="0"/>
              <a:ext cx="1244007" cy="284741"/>
            </a:xfrm>
            <a:custGeom>
              <a:avLst/>
              <a:gdLst/>
              <a:ahLst/>
              <a:cxnLst/>
              <a:rect r="r" b="b" t="t" l="l"/>
              <a:pathLst>
                <a:path h="284741" w="1244007">
                  <a:moveTo>
                    <a:pt x="0" y="0"/>
                  </a:moveTo>
                  <a:lnTo>
                    <a:pt x="1244007" y="0"/>
                  </a:lnTo>
                  <a:lnTo>
                    <a:pt x="1244007" y="284741"/>
                  </a:lnTo>
                  <a:lnTo>
                    <a:pt x="0" y="284741"/>
                  </a:lnTo>
                  <a:close/>
                </a:path>
              </a:pathLst>
            </a:custGeom>
            <a:gradFill rotWithShape="true">
              <a:gsLst>
                <a:gs pos="0">
                  <a:srgbClr val="006CCD">
                    <a:alpha val="100000"/>
                  </a:srgbClr>
                </a:gs>
                <a:gs pos="100000">
                  <a:srgbClr val="041D57">
                    <a:alpha val="100000"/>
                  </a:srgbClr>
                </a:gs>
              </a:gsLst>
              <a:lin ang="0"/>
            </a:gradFill>
          </p:spPr>
        </p:sp>
        <p:sp>
          <p:nvSpPr>
            <p:cNvPr name="TextBox 33" id="33"/>
            <p:cNvSpPr txBox="true"/>
            <p:nvPr/>
          </p:nvSpPr>
          <p:spPr>
            <a:xfrm>
              <a:off x="0" y="-38100"/>
              <a:ext cx="1244007" cy="322841"/>
            </a:xfrm>
            <a:prstGeom prst="rect">
              <a:avLst/>
            </a:prstGeom>
          </p:spPr>
          <p:txBody>
            <a:bodyPr anchor="ctr" rtlCol="false" tIns="50800" lIns="50800" bIns="50800" rIns="50800"/>
            <a:lstStyle/>
            <a:p>
              <a:pPr algn="ctr">
                <a:lnSpc>
                  <a:spcPts val="2199"/>
                </a:lnSpc>
              </a:pPr>
            </a:p>
          </p:txBody>
        </p:sp>
      </p:grpSp>
      <p:sp>
        <p:nvSpPr>
          <p:cNvPr name="Freeform 34" id="34"/>
          <p:cNvSpPr/>
          <p:nvPr/>
        </p:nvSpPr>
        <p:spPr>
          <a:xfrm flipH="false" flipV="false" rot="0">
            <a:off x="5235033" y="3106580"/>
            <a:ext cx="7985670" cy="3358886"/>
          </a:xfrm>
          <a:custGeom>
            <a:avLst/>
            <a:gdLst/>
            <a:ahLst/>
            <a:cxnLst/>
            <a:rect r="r" b="b" t="t" l="l"/>
            <a:pathLst>
              <a:path h="3358886" w="7985670">
                <a:moveTo>
                  <a:pt x="0" y="0"/>
                </a:moveTo>
                <a:lnTo>
                  <a:pt x="7985671" y="0"/>
                </a:lnTo>
                <a:lnTo>
                  <a:pt x="7985671" y="3358885"/>
                </a:lnTo>
                <a:lnTo>
                  <a:pt x="0" y="3358885"/>
                </a:lnTo>
                <a:lnTo>
                  <a:pt x="0" y="0"/>
                </a:lnTo>
                <a:close/>
              </a:path>
            </a:pathLst>
          </a:custGeom>
          <a:blipFill>
            <a:blip r:embed="rId3"/>
            <a:stretch>
              <a:fillRect l="0" t="-20852" r="0" b="-12880"/>
            </a:stretch>
          </a:blipFill>
        </p:spPr>
      </p:sp>
      <p:sp>
        <p:nvSpPr>
          <p:cNvPr name="TextBox 35" id="35"/>
          <p:cNvSpPr txBox="true"/>
          <p:nvPr/>
        </p:nvSpPr>
        <p:spPr>
          <a:xfrm rot="0">
            <a:off x="3580846" y="7232623"/>
            <a:ext cx="4332917" cy="456822"/>
          </a:xfrm>
          <a:prstGeom prst="rect">
            <a:avLst/>
          </a:prstGeom>
        </p:spPr>
        <p:txBody>
          <a:bodyPr anchor="t" rtlCol="false" tIns="0" lIns="0" bIns="0" rIns="0">
            <a:spAutoFit/>
          </a:bodyPr>
          <a:lstStyle/>
          <a:p>
            <a:pPr algn="ctr">
              <a:lnSpc>
                <a:spcPts val="3621"/>
              </a:lnSpc>
            </a:pPr>
            <a:r>
              <a:rPr lang="en-US" sz="2874">
                <a:solidFill>
                  <a:srgbClr val="FFFFFF"/>
                </a:solidFill>
                <a:latin typeface="Montserrat Bold"/>
                <a:ea typeface="Montserrat Bold"/>
                <a:cs typeface="Montserrat Bold"/>
                <a:sym typeface="Montserrat Bold"/>
              </a:rPr>
              <a:t>Participant Selection</a:t>
            </a:r>
          </a:p>
        </p:txBody>
      </p:sp>
      <p:sp>
        <p:nvSpPr>
          <p:cNvPr name="TextBox 36" id="36"/>
          <p:cNvSpPr txBox="true"/>
          <p:nvPr/>
        </p:nvSpPr>
        <p:spPr>
          <a:xfrm rot="0">
            <a:off x="4266686" y="2012274"/>
            <a:ext cx="10108824" cy="1037156"/>
          </a:xfrm>
          <a:prstGeom prst="rect">
            <a:avLst/>
          </a:prstGeom>
        </p:spPr>
        <p:txBody>
          <a:bodyPr anchor="t" rtlCol="false" tIns="0" lIns="0" bIns="0" rIns="0">
            <a:spAutoFit/>
          </a:bodyPr>
          <a:lstStyle/>
          <a:p>
            <a:pPr algn="l">
              <a:lnSpc>
                <a:spcPts val="7574"/>
              </a:lnSpc>
            </a:pPr>
            <a:r>
              <a:rPr lang="en-US" sz="8510">
                <a:solidFill>
                  <a:srgbClr val="3E67C8"/>
                </a:solidFill>
                <a:latin typeface="Montserrat Ultra-Bold"/>
                <a:ea typeface="Montserrat Ultra-Bold"/>
                <a:cs typeface="Montserrat Ultra-Bold"/>
                <a:sym typeface="Montserrat Ultra-Bold"/>
              </a:rPr>
              <a:t>Experimentation </a:t>
            </a:r>
          </a:p>
        </p:txBody>
      </p:sp>
      <p:sp>
        <p:nvSpPr>
          <p:cNvPr name="TextBox 37" id="37"/>
          <p:cNvSpPr txBox="true"/>
          <p:nvPr/>
        </p:nvSpPr>
        <p:spPr>
          <a:xfrm rot="0">
            <a:off x="11005304" y="7053378"/>
            <a:ext cx="4171516" cy="911436"/>
          </a:xfrm>
          <a:prstGeom prst="rect">
            <a:avLst/>
          </a:prstGeom>
        </p:spPr>
        <p:txBody>
          <a:bodyPr anchor="t" rtlCol="false" tIns="0" lIns="0" bIns="0" rIns="0">
            <a:spAutoFit/>
          </a:bodyPr>
          <a:lstStyle/>
          <a:p>
            <a:pPr algn="ctr">
              <a:lnSpc>
                <a:spcPts val="3616"/>
              </a:lnSpc>
            </a:pPr>
            <a:r>
              <a:rPr lang="en-US" sz="2870">
                <a:solidFill>
                  <a:srgbClr val="FFFFFF"/>
                </a:solidFill>
                <a:latin typeface="Montserrat Bold"/>
                <a:ea typeface="Montserrat Bold"/>
                <a:cs typeface="Montserrat Bold"/>
                <a:sym typeface="Montserrat Bold"/>
              </a:rPr>
              <a:t>Initial Setup and Testing</a:t>
            </a:r>
          </a:p>
        </p:txBody>
      </p:sp>
      <p:sp>
        <p:nvSpPr>
          <p:cNvPr name="TextBox 38" id="38"/>
          <p:cNvSpPr txBox="true"/>
          <p:nvPr/>
        </p:nvSpPr>
        <p:spPr>
          <a:xfrm rot="0">
            <a:off x="11169052" y="8959809"/>
            <a:ext cx="4007768" cy="454308"/>
          </a:xfrm>
          <a:prstGeom prst="rect">
            <a:avLst/>
          </a:prstGeom>
        </p:spPr>
        <p:txBody>
          <a:bodyPr anchor="t" rtlCol="false" tIns="0" lIns="0" bIns="0" rIns="0">
            <a:spAutoFit/>
          </a:bodyPr>
          <a:lstStyle/>
          <a:p>
            <a:pPr algn="ctr">
              <a:lnSpc>
                <a:spcPts val="3616"/>
              </a:lnSpc>
            </a:pPr>
            <a:r>
              <a:rPr lang="en-US" sz="2870">
                <a:solidFill>
                  <a:srgbClr val="FFFFFF"/>
                </a:solidFill>
                <a:latin typeface="Montserrat Bold"/>
                <a:ea typeface="Montserrat Bold"/>
                <a:cs typeface="Montserrat Bold"/>
                <a:sym typeface="Montserrat Bold"/>
              </a:rPr>
              <a:t>Feedback </a:t>
            </a:r>
          </a:p>
        </p:txBody>
      </p:sp>
      <p:sp>
        <p:nvSpPr>
          <p:cNvPr name="TextBox 39" id="39"/>
          <p:cNvSpPr txBox="true"/>
          <p:nvPr/>
        </p:nvSpPr>
        <p:spPr>
          <a:xfrm rot="0">
            <a:off x="3470476" y="8749497"/>
            <a:ext cx="4465607" cy="911436"/>
          </a:xfrm>
          <a:prstGeom prst="rect">
            <a:avLst/>
          </a:prstGeom>
        </p:spPr>
        <p:txBody>
          <a:bodyPr anchor="t" rtlCol="false" tIns="0" lIns="0" bIns="0" rIns="0">
            <a:spAutoFit/>
          </a:bodyPr>
          <a:lstStyle/>
          <a:p>
            <a:pPr algn="ctr">
              <a:lnSpc>
                <a:spcPts val="3616"/>
              </a:lnSpc>
            </a:pPr>
            <a:r>
              <a:rPr lang="en-US" sz="2870">
                <a:solidFill>
                  <a:srgbClr val="FFFFFF"/>
                </a:solidFill>
                <a:latin typeface="Montserrat Bold"/>
                <a:ea typeface="Montserrat Bold"/>
                <a:cs typeface="Montserrat Bold"/>
                <a:sym typeface="Montserrat Bold"/>
              </a:rPr>
              <a:t>Adapting the game to the patient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DAGPC1U7xN4</dc:identifier>
  <dcterms:modified xsi:type="dcterms:W3CDTF">2011-08-01T06:04:30Z</dcterms:modified>
  <cp:revision>1</cp:revision>
  <dc:title>Aq</dc:title>
</cp:coreProperties>
</file>

<file path=docProps/thumbnail.jpeg>
</file>